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diagrams/drawing10.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microsoft.com/office/2006/relationships/ui/userCustomization" Target="userCustomization/customUI.xml"/><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sldIdLst>
    <p:sldId id="563" r:id="rId2"/>
    <p:sldId id="256" r:id="rId3"/>
    <p:sldId id="533" r:id="rId4"/>
    <p:sldId id="557" r:id="rId5"/>
    <p:sldId id="341" r:id="rId6"/>
    <p:sldId id="528" r:id="rId7"/>
    <p:sldId id="558" r:id="rId8"/>
    <p:sldId id="574" r:id="rId9"/>
    <p:sldId id="575" r:id="rId10"/>
    <p:sldId id="576" r:id="rId11"/>
    <p:sldId id="577" r:id="rId12"/>
    <p:sldId id="318" r:id="rId13"/>
    <p:sldId id="564" r:id="rId14"/>
    <p:sldId id="566" r:id="rId15"/>
    <p:sldId id="567" r:id="rId16"/>
    <p:sldId id="579" r:id="rId17"/>
    <p:sldId id="570" r:id="rId18"/>
    <p:sldId id="571" r:id="rId19"/>
    <p:sldId id="573" r:id="rId20"/>
    <p:sldId id="568" r:id="rId21"/>
    <p:sldId id="572" r:id="rId22"/>
    <p:sldId id="569" r:id="rId23"/>
    <p:sldId id="580" r:id="rId2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8A02"/>
    <a:srgbClr val="BEA661"/>
    <a:srgbClr val="C3AF66"/>
    <a:srgbClr val="926629"/>
    <a:srgbClr val="C89B42"/>
    <a:srgbClr val="3087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314" autoAdjust="0"/>
    <p:restoredTop sz="86315" autoAdjust="0"/>
  </p:normalViewPr>
  <p:slideViewPr>
    <p:cSldViewPr>
      <p:cViewPr varScale="1">
        <p:scale>
          <a:sx n="73" d="100"/>
          <a:sy n="73" d="100"/>
        </p:scale>
        <p:origin x="72" y="90"/>
      </p:cViewPr>
      <p:guideLst>
        <p:guide orient="horz" pos="2160"/>
        <p:guide pos="2880"/>
      </p:guideLst>
    </p:cSldViewPr>
  </p:slideViewPr>
  <p:outlineViewPr>
    <p:cViewPr>
      <p:scale>
        <a:sx n="33" d="100"/>
        <a:sy n="33" d="100"/>
      </p:scale>
      <p:origin x="0" y="3852"/>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7CE5F0A-5501-47E8-8ABB-A5CAB041AD36}" type="doc">
      <dgm:prSet loTypeId="urn:microsoft.com/office/officeart/2005/8/layout/radial1" loCatId="relationship" qsTypeId="urn:microsoft.com/office/officeart/2005/8/quickstyle/simple1" qsCatId="simple" csTypeId="urn:microsoft.com/office/officeart/2005/8/colors/accent1_2" csCatId="accent1" phldr="1"/>
      <dgm:spPr/>
      <dgm:t>
        <a:bodyPr/>
        <a:lstStyle/>
        <a:p>
          <a:endParaRPr lang="en-US"/>
        </a:p>
      </dgm:t>
    </dgm:pt>
    <dgm:pt modelId="{82ABEE1F-355A-48EA-9D8D-6D1259C61D1C}">
      <dgm:prSet phldrT="[Text]"/>
      <dgm:spPr/>
      <dgm:t>
        <a:bodyPr/>
        <a:lstStyle/>
        <a:p>
          <a:r>
            <a:rPr lang="en-US" dirty="0"/>
            <a:t>INDIVIDUAL</a:t>
          </a:r>
        </a:p>
        <a:p>
          <a:r>
            <a:rPr lang="en-US" dirty="0"/>
            <a:t>CONSUMERS</a:t>
          </a:r>
        </a:p>
      </dgm:t>
    </dgm:pt>
    <dgm:pt modelId="{0D704D72-CD2B-465D-9E1D-F4C85AD72872}" type="parTrans" cxnId="{55A555C9-F776-4C57-9712-92AB93FD9BA5}">
      <dgm:prSet/>
      <dgm:spPr/>
      <dgm:t>
        <a:bodyPr/>
        <a:lstStyle/>
        <a:p>
          <a:endParaRPr lang="en-US"/>
        </a:p>
      </dgm:t>
    </dgm:pt>
    <dgm:pt modelId="{F42C175E-1DBC-4C9A-A94D-738B78361483}" type="sibTrans" cxnId="{55A555C9-F776-4C57-9712-92AB93FD9BA5}">
      <dgm:prSet/>
      <dgm:spPr/>
      <dgm:t>
        <a:bodyPr/>
        <a:lstStyle/>
        <a:p>
          <a:endParaRPr lang="en-US"/>
        </a:p>
      </dgm:t>
    </dgm:pt>
    <dgm:pt modelId="{83E81690-4565-4335-9595-6ADD6459B8D5}">
      <dgm:prSet phldrT="[Text]"/>
      <dgm:spPr/>
      <dgm:t>
        <a:bodyPr/>
        <a:lstStyle/>
        <a:p>
          <a:r>
            <a:rPr lang="en-US" dirty="0"/>
            <a:t>CONSUMER</a:t>
          </a:r>
        </a:p>
        <a:p>
          <a:r>
            <a:rPr lang="en-US" dirty="0"/>
            <a:t>GROUPS</a:t>
          </a:r>
        </a:p>
      </dgm:t>
    </dgm:pt>
    <dgm:pt modelId="{70CE200E-A176-4E7C-BA4F-C4A18ED88ED1}" type="parTrans" cxnId="{7B5FA056-0D26-455D-BD24-112E599FFECC}">
      <dgm:prSet/>
      <dgm:spPr/>
      <dgm:t>
        <a:bodyPr/>
        <a:lstStyle/>
        <a:p>
          <a:endParaRPr lang="en-US"/>
        </a:p>
      </dgm:t>
    </dgm:pt>
    <dgm:pt modelId="{80475C02-906F-4591-9B76-5EEF6CDA6A8F}" type="sibTrans" cxnId="{7B5FA056-0D26-455D-BD24-112E599FFECC}">
      <dgm:prSet/>
      <dgm:spPr/>
      <dgm:t>
        <a:bodyPr/>
        <a:lstStyle/>
        <a:p>
          <a:endParaRPr lang="en-US"/>
        </a:p>
      </dgm:t>
    </dgm:pt>
    <dgm:pt modelId="{EE78C8CE-504F-4296-8A1F-6D1E936E6241}">
      <dgm:prSet phldrT="[Text]"/>
      <dgm:spPr/>
      <dgm:t>
        <a:bodyPr/>
        <a:lstStyle/>
        <a:p>
          <a:r>
            <a:rPr lang="en-US" dirty="0"/>
            <a:t>FUNERAL</a:t>
          </a:r>
        </a:p>
        <a:p>
          <a:r>
            <a:rPr lang="en-US" dirty="0"/>
            <a:t>INDUSTRY</a:t>
          </a:r>
        </a:p>
      </dgm:t>
    </dgm:pt>
    <dgm:pt modelId="{6AA171AD-9F7C-4DFD-B326-5AFE8D1F846A}" type="parTrans" cxnId="{D124EF02-E463-4D0F-83E8-D98A68E90042}">
      <dgm:prSet/>
      <dgm:spPr/>
      <dgm:t>
        <a:bodyPr/>
        <a:lstStyle/>
        <a:p>
          <a:endParaRPr lang="en-US"/>
        </a:p>
      </dgm:t>
    </dgm:pt>
    <dgm:pt modelId="{057A2C04-F807-4A6D-B80A-3E52C511BB76}" type="sibTrans" cxnId="{D124EF02-E463-4D0F-83E8-D98A68E90042}">
      <dgm:prSet/>
      <dgm:spPr/>
      <dgm:t>
        <a:bodyPr/>
        <a:lstStyle/>
        <a:p>
          <a:endParaRPr lang="en-US"/>
        </a:p>
      </dgm:t>
    </dgm:pt>
    <dgm:pt modelId="{964AFF53-ED45-442D-A75B-4BE57BDB20B8}">
      <dgm:prSet phldrT="[Text]"/>
      <dgm:spPr>
        <a:solidFill>
          <a:schemeClr val="accent6"/>
        </a:solidFill>
      </dgm:spPr>
      <dgm:t>
        <a:bodyPr/>
        <a:lstStyle/>
        <a:p>
          <a:r>
            <a:rPr lang="en-US" dirty="0"/>
            <a:t>FUNERALWISE</a:t>
          </a:r>
        </a:p>
      </dgm:t>
    </dgm:pt>
    <dgm:pt modelId="{4B9EFFAD-9C5F-461E-A5A5-C86EEE0F7F3A}" type="sibTrans" cxnId="{35FBD338-80A0-4021-96C4-4C2EFCC0D91F}">
      <dgm:prSet/>
      <dgm:spPr/>
      <dgm:t>
        <a:bodyPr/>
        <a:lstStyle/>
        <a:p>
          <a:endParaRPr lang="en-US"/>
        </a:p>
      </dgm:t>
    </dgm:pt>
    <dgm:pt modelId="{65959D73-5FA7-4BB6-B7DF-C2414C0CDE18}" type="parTrans" cxnId="{35FBD338-80A0-4021-96C4-4C2EFCC0D91F}">
      <dgm:prSet/>
      <dgm:spPr/>
      <dgm:t>
        <a:bodyPr/>
        <a:lstStyle/>
        <a:p>
          <a:endParaRPr lang="en-US"/>
        </a:p>
      </dgm:t>
    </dgm:pt>
    <dgm:pt modelId="{99011893-06D4-45EB-A527-83AFB057FEE3}" type="pres">
      <dgm:prSet presAssocID="{37CE5F0A-5501-47E8-8ABB-A5CAB041AD36}" presName="cycle" presStyleCnt="0">
        <dgm:presLayoutVars>
          <dgm:chMax val="1"/>
          <dgm:dir/>
          <dgm:animLvl val="ctr"/>
          <dgm:resizeHandles val="exact"/>
        </dgm:presLayoutVars>
      </dgm:prSet>
      <dgm:spPr/>
    </dgm:pt>
    <dgm:pt modelId="{E42EFB08-8F20-494A-9FF6-3DA077A20886}" type="pres">
      <dgm:prSet presAssocID="{964AFF53-ED45-442D-A75B-4BE57BDB20B8}" presName="centerShape" presStyleLbl="node0" presStyleIdx="0" presStyleCnt="1" custScaleX="121724" custScaleY="121724" custLinFactNeighborX="-633" custLinFactNeighborY="-406"/>
      <dgm:spPr/>
    </dgm:pt>
    <dgm:pt modelId="{E0A5ACC8-DD93-433F-B430-706F86C0AE55}" type="pres">
      <dgm:prSet presAssocID="{0D704D72-CD2B-465D-9E1D-F4C85AD72872}" presName="Name9" presStyleLbl="parChTrans1D2" presStyleIdx="0" presStyleCnt="3"/>
      <dgm:spPr/>
    </dgm:pt>
    <dgm:pt modelId="{955F2E3C-D1FB-4CFF-A2BD-3D07269F3235}" type="pres">
      <dgm:prSet presAssocID="{0D704D72-CD2B-465D-9E1D-F4C85AD72872}" presName="connTx" presStyleLbl="parChTrans1D2" presStyleIdx="0" presStyleCnt="3"/>
      <dgm:spPr/>
    </dgm:pt>
    <dgm:pt modelId="{B958C0C8-8AE4-45DE-A795-3E0453C55A2C}" type="pres">
      <dgm:prSet presAssocID="{82ABEE1F-355A-48EA-9D8D-6D1259C61D1C}" presName="node" presStyleLbl="node1" presStyleIdx="0" presStyleCnt="3" custScaleX="121724" custScaleY="121724" custRadScaleRad="130715" custRadScaleInc="90212">
        <dgm:presLayoutVars>
          <dgm:bulletEnabled val="1"/>
        </dgm:presLayoutVars>
      </dgm:prSet>
      <dgm:spPr/>
    </dgm:pt>
    <dgm:pt modelId="{2A8A53BB-50C7-409C-8A7B-E0057827362B}" type="pres">
      <dgm:prSet presAssocID="{70CE200E-A176-4E7C-BA4F-C4A18ED88ED1}" presName="Name9" presStyleLbl="parChTrans1D2" presStyleIdx="1" presStyleCnt="3"/>
      <dgm:spPr/>
    </dgm:pt>
    <dgm:pt modelId="{954ED327-1D33-44E1-9CF3-8CF0C584407A}" type="pres">
      <dgm:prSet presAssocID="{70CE200E-A176-4E7C-BA4F-C4A18ED88ED1}" presName="connTx" presStyleLbl="parChTrans1D2" presStyleIdx="1" presStyleCnt="3"/>
      <dgm:spPr/>
    </dgm:pt>
    <dgm:pt modelId="{CAFFAECF-0D5C-4166-B6CF-83992BB75627}" type="pres">
      <dgm:prSet presAssocID="{83E81690-4565-4335-9595-6ADD6459B8D5}" presName="node" presStyleLbl="node1" presStyleIdx="1" presStyleCnt="3" custScaleX="121724" custScaleY="121724" custRadScaleRad="125637" custRadScaleInc="-3466">
        <dgm:presLayoutVars>
          <dgm:bulletEnabled val="1"/>
        </dgm:presLayoutVars>
      </dgm:prSet>
      <dgm:spPr/>
    </dgm:pt>
    <dgm:pt modelId="{08FB30C8-E9D8-4BF6-BF8B-521252DBD23E}" type="pres">
      <dgm:prSet presAssocID="{6AA171AD-9F7C-4DFD-B326-5AFE8D1F846A}" presName="Name9" presStyleLbl="parChTrans1D2" presStyleIdx="2" presStyleCnt="3"/>
      <dgm:spPr/>
    </dgm:pt>
    <dgm:pt modelId="{8A56AA0E-78AB-4A71-BE7D-0AFEC3D1BA73}" type="pres">
      <dgm:prSet presAssocID="{6AA171AD-9F7C-4DFD-B326-5AFE8D1F846A}" presName="connTx" presStyleLbl="parChTrans1D2" presStyleIdx="2" presStyleCnt="3"/>
      <dgm:spPr/>
    </dgm:pt>
    <dgm:pt modelId="{521A3D16-9D19-4891-A66C-77F1E4520707}" type="pres">
      <dgm:prSet presAssocID="{EE78C8CE-504F-4296-8A1F-6D1E936E6241}" presName="node" presStyleLbl="node1" presStyleIdx="2" presStyleCnt="3" custScaleX="121724" custScaleY="121724" custRadScaleRad="119099" custRadScaleInc="49698">
        <dgm:presLayoutVars>
          <dgm:bulletEnabled val="1"/>
        </dgm:presLayoutVars>
      </dgm:prSet>
      <dgm:spPr/>
    </dgm:pt>
  </dgm:ptLst>
  <dgm:cxnLst>
    <dgm:cxn modelId="{D124EF02-E463-4D0F-83E8-D98A68E90042}" srcId="{964AFF53-ED45-442D-A75B-4BE57BDB20B8}" destId="{EE78C8CE-504F-4296-8A1F-6D1E936E6241}" srcOrd="2" destOrd="0" parTransId="{6AA171AD-9F7C-4DFD-B326-5AFE8D1F846A}" sibTransId="{057A2C04-F807-4A6D-B80A-3E52C511BB76}"/>
    <dgm:cxn modelId="{344B6812-E2ED-4442-BB31-12F2163329D1}" type="presOf" srcId="{70CE200E-A176-4E7C-BA4F-C4A18ED88ED1}" destId="{954ED327-1D33-44E1-9CF3-8CF0C584407A}" srcOrd="1" destOrd="0" presId="urn:microsoft.com/office/officeart/2005/8/layout/radial1"/>
    <dgm:cxn modelId="{7F45201F-6273-489E-9615-D09835FEA2C0}" type="presOf" srcId="{0D704D72-CD2B-465D-9E1D-F4C85AD72872}" destId="{E0A5ACC8-DD93-433F-B430-706F86C0AE55}" srcOrd="0" destOrd="0" presId="urn:microsoft.com/office/officeart/2005/8/layout/radial1"/>
    <dgm:cxn modelId="{61091534-F287-47FB-B5B0-954709A34146}" type="presOf" srcId="{0D704D72-CD2B-465D-9E1D-F4C85AD72872}" destId="{955F2E3C-D1FB-4CFF-A2BD-3D07269F3235}" srcOrd="1" destOrd="0" presId="urn:microsoft.com/office/officeart/2005/8/layout/radial1"/>
    <dgm:cxn modelId="{35FBD338-80A0-4021-96C4-4C2EFCC0D91F}" srcId="{37CE5F0A-5501-47E8-8ABB-A5CAB041AD36}" destId="{964AFF53-ED45-442D-A75B-4BE57BDB20B8}" srcOrd="0" destOrd="0" parTransId="{65959D73-5FA7-4BB6-B7DF-C2414C0CDE18}" sibTransId="{4B9EFFAD-9C5F-461E-A5A5-C86EEE0F7F3A}"/>
    <dgm:cxn modelId="{336BB864-5113-4A10-B8B4-2D174C8F94CE}" type="presOf" srcId="{964AFF53-ED45-442D-A75B-4BE57BDB20B8}" destId="{E42EFB08-8F20-494A-9FF6-3DA077A20886}" srcOrd="0" destOrd="0" presId="urn:microsoft.com/office/officeart/2005/8/layout/radial1"/>
    <dgm:cxn modelId="{7B5FA056-0D26-455D-BD24-112E599FFECC}" srcId="{964AFF53-ED45-442D-A75B-4BE57BDB20B8}" destId="{83E81690-4565-4335-9595-6ADD6459B8D5}" srcOrd="1" destOrd="0" parTransId="{70CE200E-A176-4E7C-BA4F-C4A18ED88ED1}" sibTransId="{80475C02-906F-4591-9B76-5EEF6CDA6A8F}"/>
    <dgm:cxn modelId="{00775198-2BD7-408A-8EFB-D515270D65C5}" type="presOf" srcId="{6AA171AD-9F7C-4DFD-B326-5AFE8D1F846A}" destId="{08FB30C8-E9D8-4BF6-BF8B-521252DBD23E}" srcOrd="0" destOrd="0" presId="urn:microsoft.com/office/officeart/2005/8/layout/radial1"/>
    <dgm:cxn modelId="{00F390B1-AA47-4364-8374-06E27485A71F}" type="presOf" srcId="{EE78C8CE-504F-4296-8A1F-6D1E936E6241}" destId="{521A3D16-9D19-4891-A66C-77F1E4520707}" srcOrd="0" destOrd="0" presId="urn:microsoft.com/office/officeart/2005/8/layout/radial1"/>
    <dgm:cxn modelId="{55A555C9-F776-4C57-9712-92AB93FD9BA5}" srcId="{964AFF53-ED45-442D-A75B-4BE57BDB20B8}" destId="{82ABEE1F-355A-48EA-9D8D-6D1259C61D1C}" srcOrd="0" destOrd="0" parTransId="{0D704D72-CD2B-465D-9E1D-F4C85AD72872}" sibTransId="{F42C175E-1DBC-4C9A-A94D-738B78361483}"/>
    <dgm:cxn modelId="{E5349BCA-88E3-491B-9A05-DD160B1F301E}" type="presOf" srcId="{82ABEE1F-355A-48EA-9D8D-6D1259C61D1C}" destId="{B958C0C8-8AE4-45DE-A795-3E0453C55A2C}" srcOrd="0" destOrd="0" presId="urn:microsoft.com/office/officeart/2005/8/layout/radial1"/>
    <dgm:cxn modelId="{FE4D00E7-8E9C-4F44-BD06-D0A8E711940F}" type="presOf" srcId="{6AA171AD-9F7C-4DFD-B326-5AFE8D1F846A}" destId="{8A56AA0E-78AB-4A71-BE7D-0AFEC3D1BA73}" srcOrd="1" destOrd="0" presId="urn:microsoft.com/office/officeart/2005/8/layout/radial1"/>
    <dgm:cxn modelId="{F8BE68F8-DDA7-4C8B-A3CF-C17F17C319BD}" type="presOf" srcId="{37CE5F0A-5501-47E8-8ABB-A5CAB041AD36}" destId="{99011893-06D4-45EB-A527-83AFB057FEE3}" srcOrd="0" destOrd="0" presId="urn:microsoft.com/office/officeart/2005/8/layout/radial1"/>
    <dgm:cxn modelId="{3F0445FE-4D87-4351-B67E-8C94173CF9CA}" type="presOf" srcId="{83E81690-4565-4335-9595-6ADD6459B8D5}" destId="{CAFFAECF-0D5C-4166-B6CF-83992BB75627}" srcOrd="0" destOrd="0" presId="urn:microsoft.com/office/officeart/2005/8/layout/radial1"/>
    <dgm:cxn modelId="{DCD6DBFE-FE8D-4B23-A987-424C6D85C8DF}" type="presOf" srcId="{70CE200E-A176-4E7C-BA4F-C4A18ED88ED1}" destId="{2A8A53BB-50C7-409C-8A7B-E0057827362B}" srcOrd="0" destOrd="0" presId="urn:microsoft.com/office/officeart/2005/8/layout/radial1"/>
    <dgm:cxn modelId="{9DEE96DD-AB3E-4481-B885-8231F5BB9108}" type="presParOf" srcId="{99011893-06D4-45EB-A527-83AFB057FEE3}" destId="{E42EFB08-8F20-494A-9FF6-3DA077A20886}" srcOrd="0" destOrd="0" presId="urn:microsoft.com/office/officeart/2005/8/layout/radial1"/>
    <dgm:cxn modelId="{7566A618-D6EC-43AB-9394-839DB17B51E0}" type="presParOf" srcId="{99011893-06D4-45EB-A527-83AFB057FEE3}" destId="{E0A5ACC8-DD93-433F-B430-706F86C0AE55}" srcOrd="1" destOrd="0" presId="urn:microsoft.com/office/officeart/2005/8/layout/radial1"/>
    <dgm:cxn modelId="{6B0BD813-9502-48A8-9D80-48DD83EC7DA9}" type="presParOf" srcId="{E0A5ACC8-DD93-433F-B430-706F86C0AE55}" destId="{955F2E3C-D1FB-4CFF-A2BD-3D07269F3235}" srcOrd="0" destOrd="0" presId="urn:microsoft.com/office/officeart/2005/8/layout/radial1"/>
    <dgm:cxn modelId="{9945EAB6-4E73-4261-97ED-506F360D0232}" type="presParOf" srcId="{99011893-06D4-45EB-A527-83AFB057FEE3}" destId="{B958C0C8-8AE4-45DE-A795-3E0453C55A2C}" srcOrd="2" destOrd="0" presId="urn:microsoft.com/office/officeart/2005/8/layout/radial1"/>
    <dgm:cxn modelId="{053A7B0F-DF7C-4F65-8A73-4DE5EFBC38FB}" type="presParOf" srcId="{99011893-06D4-45EB-A527-83AFB057FEE3}" destId="{2A8A53BB-50C7-409C-8A7B-E0057827362B}" srcOrd="3" destOrd="0" presId="urn:microsoft.com/office/officeart/2005/8/layout/radial1"/>
    <dgm:cxn modelId="{E02797CA-6E0B-4880-A8F0-029BB04E0326}" type="presParOf" srcId="{2A8A53BB-50C7-409C-8A7B-E0057827362B}" destId="{954ED327-1D33-44E1-9CF3-8CF0C584407A}" srcOrd="0" destOrd="0" presId="urn:microsoft.com/office/officeart/2005/8/layout/radial1"/>
    <dgm:cxn modelId="{5E59E123-147F-4328-B488-AB372D8B02A7}" type="presParOf" srcId="{99011893-06D4-45EB-A527-83AFB057FEE3}" destId="{CAFFAECF-0D5C-4166-B6CF-83992BB75627}" srcOrd="4" destOrd="0" presId="urn:microsoft.com/office/officeart/2005/8/layout/radial1"/>
    <dgm:cxn modelId="{4B95B4AD-CCF5-41AE-B7C1-9FF3BEC6BEA4}" type="presParOf" srcId="{99011893-06D4-45EB-A527-83AFB057FEE3}" destId="{08FB30C8-E9D8-4BF6-BF8B-521252DBD23E}" srcOrd="5" destOrd="0" presId="urn:microsoft.com/office/officeart/2005/8/layout/radial1"/>
    <dgm:cxn modelId="{318BC434-2D8F-4122-B16D-A19E94D40DB3}" type="presParOf" srcId="{08FB30C8-E9D8-4BF6-BF8B-521252DBD23E}" destId="{8A56AA0E-78AB-4A71-BE7D-0AFEC3D1BA73}" srcOrd="0" destOrd="0" presId="urn:microsoft.com/office/officeart/2005/8/layout/radial1"/>
    <dgm:cxn modelId="{7D85B075-E97A-4ADA-AB2D-4A69BADDE65D}" type="presParOf" srcId="{99011893-06D4-45EB-A527-83AFB057FEE3}" destId="{521A3D16-9D19-4891-A66C-77F1E4520707}" srcOrd="6" destOrd="0" presId="urn:microsoft.com/office/officeart/2005/8/layout/radial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2EFB08-8F20-494A-9FF6-3DA077A20886}">
      <dsp:nvSpPr>
        <dsp:cNvPr id="0" name=""/>
        <dsp:cNvSpPr/>
      </dsp:nvSpPr>
      <dsp:spPr>
        <a:xfrm>
          <a:off x="1897278" y="1345511"/>
          <a:ext cx="1371598" cy="1371598"/>
        </a:xfrm>
        <a:prstGeom prst="ellipse">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FUNERALWISE</a:t>
          </a:r>
        </a:p>
      </dsp:txBody>
      <dsp:txXfrm>
        <a:off x="2098144" y="1546377"/>
        <a:ext cx="969866" cy="969866"/>
      </dsp:txXfrm>
    </dsp:sp>
    <dsp:sp modelId="{E0A5ACC8-DD93-433F-B430-706F86C0AE55}">
      <dsp:nvSpPr>
        <dsp:cNvPr id="0" name=""/>
        <dsp:cNvSpPr/>
      </dsp:nvSpPr>
      <dsp:spPr>
        <a:xfrm rot="19484292">
          <a:off x="3092174" y="1455820"/>
          <a:ext cx="554566" cy="38980"/>
        </a:xfrm>
        <a:custGeom>
          <a:avLst/>
          <a:gdLst/>
          <a:ahLst/>
          <a:cxnLst/>
          <a:rect l="0" t="0" r="0" b="0"/>
          <a:pathLst>
            <a:path>
              <a:moveTo>
                <a:pt x="0" y="19490"/>
              </a:moveTo>
              <a:lnTo>
                <a:pt x="554566" y="1949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55593" y="1461446"/>
        <a:ext cx="27728" cy="27728"/>
      </dsp:txXfrm>
    </dsp:sp>
    <dsp:sp modelId="{B958C0C8-8AE4-45DE-A795-3E0453C55A2C}">
      <dsp:nvSpPr>
        <dsp:cNvPr id="0" name=""/>
        <dsp:cNvSpPr/>
      </dsp:nvSpPr>
      <dsp:spPr>
        <a:xfrm>
          <a:off x="3470036" y="233510"/>
          <a:ext cx="1371598" cy="137159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INDIVIDUAL</a:t>
          </a:r>
        </a:p>
        <a:p>
          <a:pPr marL="0" lvl="0" indent="0" algn="ctr" defTabSz="533400">
            <a:lnSpc>
              <a:spcPct val="90000"/>
            </a:lnSpc>
            <a:spcBef>
              <a:spcPct val="0"/>
            </a:spcBef>
            <a:spcAft>
              <a:spcPct val="35000"/>
            </a:spcAft>
            <a:buNone/>
          </a:pPr>
          <a:r>
            <a:rPr lang="en-US" sz="1200" kern="1200" dirty="0"/>
            <a:t>CONSUMERS</a:t>
          </a:r>
        </a:p>
      </dsp:txBody>
      <dsp:txXfrm>
        <a:off x="3670902" y="434376"/>
        <a:ext cx="969866" cy="969866"/>
      </dsp:txXfrm>
    </dsp:sp>
    <dsp:sp modelId="{2A8A53BB-50C7-409C-8A7B-E0057827362B}">
      <dsp:nvSpPr>
        <dsp:cNvPr id="0" name=""/>
        <dsp:cNvSpPr/>
      </dsp:nvSpPr>
      <dsp:spPr>
        <a:xfrm rot="1460954">
          <a:off x="3188452" y="2384604"/>
          <a:ext cx="436721" cy="38980"/>
        </a:xfrm>
        <a:custGeom>
          <a:avLst/>
          <a:gdLst/>
          <a:ahLst/>
          <a:cxnLst/>
          <a:rect l="0" t="0" r="0" b="0"/>
          <a:pathLst>
            <a:path>
              <a:moveTo>
                <a:pt x="0" y="19490"/>
              </a:moveTo>
              <a:lnTo>
                <a:pt x="436721" y="1949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95894" y="2393176"/>
        <a:ext cx="21836" cy="21836"/>
      </dsp:txXfrm>
    </dsp:sp>
    <dsp:sp modelId="{CAFFAECF-0D5C-4166-B6CF-83992BB75627}">
      <dsp:nvSpPr>
        <dsp:cNvPr id="0" name=""/>
        <dsp:cNvSpPr/>
      </dsp:nvSpPr>
      <dsp:spPr>
        <a:xfrm>
          <a:off x="3544747" y="2091077"/>
          <a:ext cx="1371598" cy="137159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CONSUMER</a:t>
          </a:r>
        </a:p>
        <a:p>
          <a:pPr marL="0" lvl="0" indent="0" algn="ctr" defTabSz="533400">
            <a:lnSpc>
              <a:spcPct val="90000"/>
            </a:lnSpc>
            <a:spcBef>
              <a:spcPct val="0"/>
            </a:spcBef>
            <a:spcAft>
              <a:spcPct val="35000"/>
            </a:spcAft>
            <a:buNone/>
          </a:pPr>
          <a:r>
            <a:rPr lang="en-US" sz="1200" kern="1200" dirty="0"/>
            <a:t>GROUPS</a:t>
          </a:r>
        </a:p>
      </dsp:txBody>
      <dsp:txXfrm>
        <a:off x="3745613" y="2291943"/>
        <a:ext cx="969866" cy="969866"/>
      </dsp:txXfrm>
    </dsp:sp>
    <dsp:sp modelId="{08FB30C8-E9D8-4BF6-BF8B-521252DBD23E}">
      <dsp:nvSpPr>
        <dsp:cNvPr id="0" name=""/>
        <dsp:cNvSpPr/>
      </dsp:nvSpPr>
      <dsp:spPr>
        <a:xfrm rot="10765322">
          <a:off x="1539875" y="2020541"/>
          <a:ext cx="357447" cy="38980"/>
        </a:xfrm>
        <a:custGeom>
          <a:avLst/>
          <a:gdLst/>
          <a:ahLst/>
          <a:cxnLst/>
          <a:rect l="0" t="0" r="0" b="0"/>
          <a:pathLst>
            <a:path>
              <a:moveTo>
                <a:pt x="0" y="19490"/>
              </a:moveTo>
              <a:lnTo>
                <a:pt x="357447" y="1949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1709663" y="2031095"/>
        <a:ext cx="17872" cy="17872"/>
      </dsp:txXfrm>
    </dsp:sp>
    <dsp:sp modelId="{521A3D16-9D19-4891-A66C-77F1E4520707}">
      <dsp:nvSpPr>
        <dsp:cNvPr id="0" name=""/>
        <dsp:cNvSpPr/>
      </dsp:nvSpPr>
      <dsp:spPr>
        <a:xfrm>
          <a:off x="168320" y="1362952"/>
          <a:ext cx="1371598" cy="137159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FUNERAL</a:t>
          </a:r>
        </a:p>
        <a:p>
          <a:pPr marL="0" lvl="0" indent="0" algn="ctr" defTabSz="533400">
            <a:lnSpc>
              <a:spcPct val="90000"/>
            </a:lnSpc>
            <a:spcBef>
              <a:spcPct val="0"/>
            </a:spcBef>
            <a:spcAft>
              <a:spcPct val="35000"/>
            </a:spcAft>
            <a:buNone/>
          </a:pPr>
          <a:r>
            <a:rPr lang="en-US" sz="1200" kern="1200" dirty="0"/>
            <a:t>INDUSTRY</a:t>
          </a:r>
        </a:p>
      </dsp:txBody>
      <dsp:txXfrm>
        <a:off x="369186" y="1563818"/>
        <a:ext cx="969866" cy="96986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2EFB08-8F20-494A-9FF6-3DA077A20886}">
      <dsp:nvSpPr>
        <dsp:cNvPr id="0" name=""/>
        <dsp:cNvSpPr/>
      </dsp:nvSpPr>
      <dsp:spPr>
        <a:xfrm>
          <a:off x="1897278" y="1345511"/>
          <a:ext cx="1371598" cy="1371598"/>
        </a:xfrm>
        <a:prstGeom prst="ellipse">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FUNERALWISE</a:t>
          </a:r>
        </a:p>
      </dsp:txBody>
      <dsp:txXfrm>
        <a:off x="2098144" y="1546377"/>
        <a:ext cx="969866" cy="969866"/>
      </dsp:txXfrm>
    </dsp:sp>
    <dsp:sp modelId="{E0A5ACC8-DD93-433F-B430-706F86C0AE55}">
      <dsp:nvSpPr>
        <dsp:cNvPr id="0" name=""/>
        <dsp:cNvSpPr/>
      </dsp:nvSpPr>
      <dsp:spPr>
        <a:xfrm rot="19484292">
          <a:off x="3092174" y="1455820"/>
          <a:ext cx="554566" cy="38980"/>
        </a:xfrm>
        <a:custGeom>
          <a:avLst/>
          <a:gdLst/>
          <a:ahLst/>
          <a:cxnLst/>
          <a:rect l="0" t="0" r="0" b="0"/>
          <a:pathLst>
            <a:path>
              <a:moveTo>
                <a:pt x="0" y="19490"/>
              </a:moveTo>
              <a:lnTo>
                <a:pt x="554566" y="1949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55593" y="1461446"/>
        <a:ext cx="27728" cy="27728"/>
      </dsp:txXfrm>
    </dsp:sp>
    <dsp:sp modelId="{B958C0C8-8AE4-45DE-A795-3E0453C55A2C}">
      <dsp:nvSpPr>
        <dsp:cNvPr id="0" name=""/>
        <dsp:cNvSpPr/>
      </dsp:nvSpPr>
      <dsp:spPr>
        <a:xfrm>
          <a:off x="3470036" y="233510"/>
          <a:ext cx="1371598" cy="137159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INDIVIDUAL</a:t>
          </a:r>
        </a:p>
        <a:p>
          <a:pPr marL="0" lvl="0" indent="0" algn="ctr" defTabSz="533400">
            <a:lnSpc>
              <a:spcPct val="90000"/>
            </a:lnSpc>
            <a:spcBef>
              <a:spcPct val="0"/>
            </a:spcBef>
            <a:spcAft>
              <a:spcPct val="35000"/>
            </a:spcAft>
            <a:buNone/>
          </a:pPr>
          <a:r>
            <a:rPr lang="en-US" sz="1200" kern="1200" dirty="0"/>
            <a:t>CONSUMERS</a:t>
          </a:r>
        </a:p>
      </dsp:txBody>
      <dsp:txXfrm>
        <a:off x="3670902" y="434376"/>
        <a:ext cx="969866" cy="969866"/>
      </dsp:txXfrm>
    </dsp:sp>
    <dsp:sp modelId="{2A8A53BB-50C7-409C-8A7B-E0057827362B}">
      <dsp:nvSpPr>
        <dsp:cNvPr id="0" name=""/>
        <dsp:cNvSpPr/>
      </dsp:nvSpPr>
      <dsp:spPr>
        <a:xfrm rot="1544327">
          <a:off x="3183708" y="2384604"/>
          <a:ext cx="345230" cy="38980"/>
        </a:xfrm>
        <a:custGeom>
          <a:avLst/>
          <a:gdLst/>
          <a:ahLst/>
          <a:cxnLst/>
          <a:rect l="0" t="0" r="0" b="0"/>
          <a:pathLst>
            <a:path>
              <a:moveTo>
                <a:pt x="0" y="19490"/>
              </a:moveTo>
              <a:lnTo>
                <a:pt x="345230" y="1949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47693" y="2395463"/>
        <a:ext cx="17261" cy="17261"/>
      </dsp:txXfrm>
    </dsp:sp>
    <dsp:sp modelId="{CAFFAECF-0D5C-4166-B6CF-83992BB75627}">
      <dsp:nvSpPr>
        <dsp:cNvPr id="0" name=""/>
        <dsp:cNvSpPr/>
      </dsp:nvSpPr>
      <dsp:spPr>
        <a:xfrm>
          <a:off x="3443770" y="2091077"/>
          <a:ext cx="1371598" cy="137159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CONSUMER</a:t>
          </a:r>
        </a:p>
        <a:p>
          <a:pPr marL="0" lvl="0" indent="0" algn="ctr" defTabSz="533400">
            <a:lnSpc>
              <a:spcPct val="90000"/>
            </a:lnSpc>
            <a:spcBef>
              <a:spcPct val="0"/>
            </a:spcBef>
            <a:spcAft>
              <a:spcPct val="35000"/>
            </a:spcAft>
            <a:buNone/>
          </a:pPr>
          <a:r>
            <a:rPr lang="en-US" sz="1200" kern="1200" dirty="0"/>
            <a:t>GROUPS</a:t>
          </a:r>
        </a:p>
      </dsp:txBody>
      <dsp:txXfrm>
        <a:off x="3644636" y="2291943"/>
        <a:ext cx="969866" cy="969866"/>
      </dsp:txXfrm>
    </dsp:sp>
    <dsp:sp modelId="{08FB30C8-E9D8-4BF6-BF8B-521252DBD23E}">
      <dsp:nvSpPr>
        <dsp:cNvPr id="0" name=""/>
        <dsp:cNvSpPr/>
      </dsp:nvSpPr>
      <dsp:spPr>
        <a:xfrm rot="10765322">
          <a:off x="1539875" y="2020541"/>
          <a:ext cx="357447" cy="38980"/>
        </a:xfrm>
        <a:custGeom>
          <a:avLst/>
          <a:gdLst/>
          <a:ahLst/>
          <a:cxnLst/>
          <a:rect l="0" t="0" r="0" b="0"/>
          <a:pathLst>
            <a:path>
              <a:moveTo>
                <a:pt x="0" y="19490"/>
              </a:moveTo>
              <a:lnTo>
                <a:pt x="357447" y="1949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1709663" y="2031095"/>
        <a:ext cx="17872" cy="17872"/>
      </dsp:txXfrm>
    </dsp:sp>
    <dsp:sp modelId="{521A3D16-9D19-4891-A66C-77F1E4520707}">
      <dsp:nvSpPr>
        <dsp:cNvPr id="0" name=""/>
        <dsp:cNvSpPr/>
      </dsp:nvSpPr>
      <dsp:spPr>
        <a:xfrm>
          <a:off x="168320" y="1362952"/>
          <a:ext cx="1371598" cy="137159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FUNERAL</a:t>
          </a:r>
        </a:p>
        <a:p>
          <a:pPr marL="0" lvl="0" indent="0" algn="ctr" defTabSz="533400">
            <a:lnSpc>
              <a:spcPct val="90000"/>
            </a:lnSpc>
            <a:spcBef>
              <a:spcPct val="0"/>
            </a:spcBef>
            <a:spcAft>
              <a:spcPct val="35000"/>
            </a:spcAft>
            <a:buNone/>
          </a:pPr>
          <a:r>
            <a:rPr lang="en-US" sz="1200" kern="1200" dirty="0"/>
            <a:t>INDUSTRY</a:t>
          </a:r>
        </a:p>
      </dsp:txBody>
      <dsp:txXfrm>
        <a:off x="369186" y="1563818"/>
        <a:ext cx="969866" cy="969866"/>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noEditPoints="1"/>
          </p:cNvSpPr>
          <p:nvPr>
            <p:ph type="hdr" sz="quarter"/>
          </p:nvPr>
        </p:nvSpPr>
        <p:spPr>
          <a:xfrm>
            <a:off x="0" y="0"/>
            <a:ext cx="3037840" cy="464820"/>
          </a:xfrm>
          <a:prstGeom prst="rect">
            <a:avLst/>
          </a:prstGeom>
        </p:spPr>
        <p:txBody>
          <a:bodyPr vert="horz" lIns="93172" tIns="46586" rIns="93172" bIns="46586" rtlCol="0"/>
          <a:lstStyle>
            <a:lvl1pPr algn="l">
              <a:defRPr sz="1300"/>
            </a:lvl1pPr>
          </a:lstStyle>
          <a:p>
            <a:endParaRPr lang="en-US" dirty="0"/>
          </a:p>
        </p:txBody>
      </p:sp>
      <p:sp>
        <p:nvSpPr>
          <p:cNvPr id="3" name="Date Placeholder 2"/>
          <p:cNvSpPr>
            <a:spLocks noGrp="1" noEditPoints="1"/>
          </p:cNvSpPr>
          <p:nvPr>
            <p:ph type="dt" idx="1"/>
          </p:nvPr>
        </p:nvSpPr>
        <p:spPr>
          <a:xfrm>
            <a:off x="3970938" y="0"/>
            <a:ext cx="3037840" cy="464820"/>
          </a:xfrm>
          <a:prstGeom prst="rect">
            <a:avLst/>
          </a:prstGeom>
        </p:spPr>
        <p:txBody>
          <a:bodyPr vert="horz" lIns="93172" tIns="46586" rIns="93172" bIns="46586" rtlCol="0"/>
          <a:lstStyle>
            <a:lvl1pPr algn="r">
              <a:defRPr sz="1300"/>
            </a:lvl1pPr>
          </a:lstStyle>
          <a:p>
            <a:fld id="{7DA77350-2B20-46F5-8B52-37A2EEF03894}" type="datetimeFigureOut">
              <a:rPr lang="en-US" smtClean="0"/>
              <a:t>12/22/2022</a:t>
            </a:fld>
            <a:endParaRPr lang="en-US" dirty="0"/>
          </a:p>
        </p:txBody>
      </p:sp>
      <p:sp>
        <p:nvSpPr>
          <p:cNvPr id="4" name="Slide Image Placeholder 3"/>
          <p:cNvSpPr>
            <a:spLocks noGrp="1" noRot="1" noChangeAspect="1" noEditPoints="1"/>
          </p:cNvSpPr>
          <p:nvPr>
            <p:ph type="sldImg" idx="2"/>
          </p:nvPr>
        </p:nvSpPr>
        <p:spPr>
          <a:xfrm>
            <a:off x="1181100" y="698500"/>
            <a:ext cx="4648200" cy="3486150"/>
          </a:xfrm>
          <a:prstGeom prst="rect">
            <a:avLst/>
          </a:prstGeom>
          <a:noFill/>
          <a:ln w="12700">
            <a:solidFill>
              <a:prstClr val="black"/>
            </a:solidFill>
          </a:ln>
        </p:spPr>
        <p:txBody>
          <a:bodyPr vert="horz" lIns="93172" tIns="46586" rIns="93172" bIns="46586" rtlCol="0" anchor="ctr"/>
          <a:lstStyle/>
          <a:p>
            <a:endParaRPr lang="en-US" dirty="0"/>
          </a:p>
        </p:txBody>
      </p:sp>
      <p:sp>
        <p:nvSpPr>
          <p:cNvPr id="5" name="Notes Placeholder 4"/>
          <p:cNvSpPr>
            <a:spLocks noGrp="1" noEditPoints="1"/>
          </p:cNvSpPr>
          <p:nvPr>
            <p:ph type="body" sz="quarter" idx="3"/>
          </p:nvPr>
        </p:nvSpPr>
        <p:spPr>
          <a:xfrm>
            <a:off x="701040" y="4415790"/>
            <a:ext cx="5608320" cy="4183380"/>
          </a:xfrm>
          <a:prstGeom prst="rect">
            <a:avLst/>
          </a:prstGeom>
        </p:spPr>
        <p:txBody>
          <a:bodyPr vert="horz" lIns="93172" tIns="46586" rIns="93172" bIns="4658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noEditPoints="1"/>
          </p:cNvSpPr>
          <p:nvPr>
            <p:ph type="ftr" sz="quarter" idx="4"/>
          </p:nvPr>
        </p:nvSpPr>
        <p:spPr>
          <a:xfrm>
            <a:off x="0" y="8829967"/>
            <a:ext cx="3037840" cy="464820"/>
          </a:xfrm>
          <a:prstGeom prst="rect">
            <a:avLst/>
          </a:prstGeom>
        </p:spPr>
        <p:txBody>
          <a:bodyPr vert="horz" lIns="93172" tIns="46586" rIns="93172" bIns="46586" rtlCol="0" anchor="b"/>
          <a:lstStyle>
            <a:lvl1pPr algn="l">
              <a:defRPr sz="1300"/>
            </a:lvl1pPr>
          </a:lstStyle>
          <a:p>
            <a:endParaRPr lang="en-US" dirty="0"/>
          </a:p>
        </p:txBody>
      </p:sp>
      <p:sp>
        <p:nvSpPr>
          <p:cNvPr id="7" name="Slide Number Placeholder 6"/>
          <p:cNvSpPr>
            <a:spLocks noGrp="1" noEditPoints="1"/>
          </p:cNvSpPr>
          <p:nvPr>
            <p:ph type="sldNum" sz="quarter" idx="5"/>
          </p:nvPr>
        </p:nvSpPr>
        <p:spPr>
          <a:xfrm>
            <a:off x="3970938" y="8829967"/>
            <a:ext cx="3037840" cy="464820"/>
          </a:xfrm>
          <a:prstGeom prst="rect">
            <a:avLst/>
          </a:prstGeom>
        </p:spPr>
        <p:txBody>
          <a:bodyPr vert="horz" lIns="93172" tIns="46586" rIns="93172" bIns="46586" rtlCol="0" anchor="b"/>
          <a:lstStyle>
            <a:lvl1pPr algn="r">
              <a:defRPr sz="1300"/>
            </a:lvl1pPr>
          </a:lstStyle>
          <a:p>
            <a:fld id="{F29130F3-00CA-4ED7-BC5C-9C6A6FFFDE3C}" type="slidenum">
              <a:rPr lang="en-US" smtClean="0"/>
              <a:t>‹#›</a:t>
            </a:fld>
            <a:endParaRPr lang="en-US" dirty="0"/>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r>
              <a:rPr lang="en-US" dirty="0"/>
              <a:t>Thank you for the opportunity to tell you about our services to funeral homes. We see it as a partnership in serving families. We bring a proven collection of digital and personal services to complement the services you offer your community. In doing so, we help you broaden your marketing reach and drive new revenue to your business.</a:t>
            </a:r>
          </a:p>
        </p:txBody>
      </p:sp>
    </p:spTree>
    <p:extLst>
      <p:ext uri="{BB962C8B-B14F-4D97-AF65-F5344CB8AC3E}">
        <p14:creationId xmlns:p14="http://schemas.microsoft.com/office/powerpoint/2010/main" val="26044001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1335088" y="1125538"/>
            <a:ext cx="4048125" cy="3036887"/>
          </a:xfrm>
        </p:spPr>
        <p:txBody>
          <a:bodyPr/>
          <a:lstStyle/>
          <a:p>
            <a:endParaRPr/>
          </a:p>
        </p:txBody>
      </p:sp>
      <p:sp>
        <p:nvSpPr>
          <p:cNvPr id="3" name="Notes Placeholder 2"/>
          <p:cNvSpPr>
            <a:spLocks noGrp="1" noEditPoints="1"/>
          </p:cNvSpPr>
          <p:nvPr>
            <p:ph type="body" idx="1"/>
          </p:nvPr>
        </p:nvSpPr>
        <p:spPr/>
        <p:txBody>
          <a:bodyPr/>
          <a:lstStyle/>
          <a:p>
            <a:r>
              <a:rPr lang="en-US" dirty="0"/>
              <a:t>As we have discussed, </a:t>
            </a:r>
            <a:r>
              <a:rPr lang="en-US" dirty="0" err="1"/>
              <a:t>Funeralwise</a:t>
            </a:r>
            <a:r>
              <a:rPr lang="en-US" dirty="0"/>
              <a:t> brings together the consumer and the funeral industry. One way we do that is  through the </a:t>
            </a:r>
            <a:r>
              <a:rPr lang="en-US" dirty="0" err="1"/>
              <a:t>Funeralwise</a:t>
            </a:r>
            <a:r>
              <a:rPr lang="en-US" dirty="0"/>
              <a:t> Preferred Provider program. Preferred Providers get featured listings on the </a:t>
            </a:r>
            <a:r>
              <a:rPr lang="en-US" dirty="0" err="1"/>
              <a:t>Funeralwise</a:t>
            </a:r>
            <a:r>
              <a:rPr lang="en-US" dirty="0"/>
              <a:t> website and in the Wise Planning System. I can set up your funeral home with a free Preferred Provider account. There is no obligation. </a:t>
            </a:r>
            <a:r>
              <a:rPr lang="en-US" sz="1800" dirty="0">
                <a:effectLst/>
                <a:latin typeface="Calibri" panose="020F0502020204030204" pitchFamily="34" charset="0"/>
                <a:ea typeface="Calibri" panose="020F0502020204030204" pitchFamily="34" charset="0"/>
                <a:cs typeface="Times New Roman" panose="02020603050405020304" pitchFamily="18" charset="0"/>
              </a:rPr>
              <a:t>Think of it as a modern day version of the old phone book Yellow Pages. Back in the day, every funeral home needed a Yellow Pages listing.</a:t>
            </a:r>
            <a:r>
              <a:rPr lang="en-US" dirty="0"/>
              <a:t> </a:t>
            </a:r>
          </a:p>
        </p:txBody>
      </p:sp>
      <p:sp>
        <p:nvSpPr>
          <p:cNvPr id="4" name="Slide Number Placeholder 3"/>
          <p:cNvSpPr>
            <a:spLocks noGrp="1" noEditPoints="1"/>
          </p:cNvSpPr>
          <p:nvPr>
            <p:ph type="sldNum" sz="quarter" idx="5"/>
          </p:nvPr>
        </p:nvSpPr>
        <p:spPr/>
        <p:txBody>
          <a:bodyPr/>
          <a:lstStyle/>
          <a:p>
            <a:fld id="{C9D030B3-DB8D-D649-82B4-064648BDAFEB}" type="slidenum">
              <a:rPr lang="en-US" smtClean="0"/>
              <a:t>10</a:t>
            </a:fld>
            <a:endParaRPr lang="en-US"/>
          </a:p>
        </p:txBody>
      </p:sp>
    </p:spTree>
    <p:extLst>
      <p:ext uri="{BB962C8B-B14F-4D97-AF65-F5344CB8AC3E}">
        <p14:creationId xmlns:p14="http://schemas.microsoft.com/office/powerpoint/2010/main" val="9219794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1335088" y="1125538"/>
            <a:ext cx="4048125" cy="3036887"/>
          </a:xfrm>
        </p:spPr>
        <p:txBody>
          <a:bodyPr/>
          <a:lstStyle/>
          <a:p>
            <a:endParaRPr/>
          </a:p>
        </p:txBody>
      </p:sp>
      <p:sp>
        <p:nvSpPr>
          <p:cNvPr id="3" name="Notes Placeholder 2"/>
          <p:cNvSpPr>
            <a:spLocks noGrp="1" noEditPoints="1"/>
          </p:cNvSpPr>
          <p:nvPr>
            <p:ph type="body" idx="1"/>
          </p:nvPr>
        </p:nvSpPr>
        <p:spPr/>
        <p:txBody>
          <a:bodyPr/>
          <a:lstStyle/>
          <a:p>
            <a:r>
              <a:rPr lang="en-US" dirty="0"/>
              <a:t>As a Preferred Provider you will have online access to your listing so it will be under your control. We offer a Pro Plan for funeral homes that are working with us. That does not have to be an exclusive relationship. It could be as simple as being willing to accept a preneed or at need case from us. The users of our Wise Planning System can find you in our search directory and add you to their funeral plan. As advisors we can connect you with our clients.</a:t>
            </a:r>
          </a:p>
        </p:txBody>
      </p:sp>
      <p:sp>
        <p:nvSpPr>
          <p:cNvPr id="4" name="Slide Number Placeholder 3"/>
          <p:cNvSpPr>
            <a:spLocks noGrp="1" noEditPoints="1"/>
          </p:cNvSpPr>
          <p:nvPr>
            <p:ph type="sldNum" sz="quarter" idx="5"/>
          </p:nvPr>
        </p:nvSpPr>
        <p:spPr/>
        <p:txBody>
          <a:bodyPr/>
          <a:lstStyle/>
          <a:p>
            <a:fld id="{C9D030B3-DB8D-D649-82B4-064648BDAFEB}" type="slidenum">
              <a:rPr lang="en-US" smtClean="0"/>
              <a:t>11</a:t>
            </a:fld>
            <a:endParaRPr lang="en-US"/>
          </a:p>
        </p:txBody>
      </p:sp>
    </p:spTree>
    <p:extLst>
      <p:ext uri="{BB962C8B-B14F-4D97-AF65-F5344CB8AC3E}">
        <p14:creationId xmlns:p14="http://schemas.microsoft.com/office/powerpoint/2010/main" val="12881087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1181100" y="698500"/>
            <a:ext cx="4648200" cy="3486150"/>
          </a:xfrm>
        </p:spPr>
        <p:txBody>
          <a:bodyPr/>
          <a:lstStyle/>
          <a:p>
            <a:endParaRPr/>
          </a:p>
        </p:txBody>
      </p:sp>
      <p:sp>
        <p:nvSpPr>
          <p:cNvPr id="3" name="Notes Placeholder 2"/>
          <p:cNvSpPr>
            <a:spLocks noGrp="1" noEditPoints="1"/>
          </p:cNvSpPr>
          <p:nvPr>
            <p:ph type="body" idx="1"/>
          </p:nvPr>
        </p:nvSpPr>
        <p:spPr/>
        <p:txBody>
          <a:bodyPr/>
          <a:lstStyle/>
          <a:p>
            <a:r>
              <a:rPr lang="en-US" dirty="0"/>
              <a:t>In addition to the benefits of the Preferred Provider program and our services as Planning Specialists, you can take advantage of the funeral home marketing services of Premier Preneed. If you are willing to accept preneed cases from us with our preneed insurance funding, then you can also receive Premier </a:t>
            </a:r>
            <a:r>
              <a:rPr lang="en-US" dirty="0" err="1"/>
              <a:t>Preneed’s</a:t>
            </a:r>
            <a:r>
              <a:rPr lang="en-US" dirty="0"/>
              <a:t> impressive array of marketing services. This is made possible by the </a:t>
            </a:r>
            <a:r>
              <a:rPr lang="en-US" dirty="0" err="1"/>
              <a:t>Funeralwise</a:t>
            </a:r>
            <a:r>
              <a:rPr lang="en-US" dirty="0"/>
              <a:t> – Premier Preneed affiliation. Premier </a:t>
            </a:r>
            <a:r>
              <a:rPr lang="en-US" dirty="0" err="1"/>
              <a:t>Preneed’s</a:t>
            </a:r>
            <a:r>
              <a:rPr lang="en-US" dirty="0"/>
              <a:t> marketing services help you capture leads, nurture your relationship with them and make them loyal client families.</a:t>
            </a:r>
          </a:p>
        </p:txBody>
      </p:sp>
      <p:sp>
        <p:nvSpPr>
          <p:cNvPr id="4" name="Slide Number Placeholder 3"/>
          <p:cNvSpPr>
            <a:spLocks noGrp="1" noEditPoints="1"/>
          </p:cNvSpPr>
          <p:nvPr>
            <p:ph type="sldNum" sz="quarter" idx="5"/>
          </p:nvPr>
        </p:nvSpPr>
        <p:spPr/>
        <p:txBody>
          <a:bodyPr/>
          <a:lstStyle/>
          <a:p>
            <a:fld id="{F29130F3-00CA-4ED7-BC5C-9C6A6FFFDE3C}" type="slidenum">
              <a:rPr lang="en-US" smtClean="0"/>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1181100" y="698500"/>
            <a:ext cx="4648200" cy="3486150"/>
          </a:xfrm>
        </p:spPr>
        <p:txBody>
          <a:bodyPr/>
          <a:lstStyle/>
          <a:p>
            <a:endParaRPr/>
          </a:p>
        </p:txBody>
      </p:sp>
      <p:sp>
        <p:nvSpPr>
          <p:cNvPr id="3" name="Notes Placeholder 2"/>
          <p:cNvSpPr>
            <a:spLocks noGrp="1" noEditPoints="1"/>
          </p:cNvSpPr>
          <p:nvPr>
            <p:ph type="body" idx="1"/>
          </p:nvPr>
        </p:nvSpPr>
        <p:spPr/>
        <p:txBody>
          <a:bodyPr/>
          <a:lstStyle/>
          <a:p>
            <a:r>
              <a:rPr lang="en-US" dirty="0"/>
              <a:t>So, what’s the potential benefit of our funeral home marketing programs? This chart provides several ways we can help generate leads and sales just by focusing on the people who walk through your door, including the family you are providing service to, the people attending visitations and services, and even neighbors of the family being served. Let’s look at the programs we offer to take full advantage of your current case volume.</a:t>
            </a:r>
          </a:p>
        </p:txBody>
      </p:sp>
      <p:sp>
        <p:nvSpPr>
          <p:cNvPr id="4" name="Slide Number Placeholder 3"/>
          <p:cNvSpPr>
            <a:spLocks noGrp="1" noEditPoints="1"/>
          </p:cNvSpPr>
          <p:nvPr>
            <p:ph type="sldNum" sz="quarter" idx="5"/>
          </p:nvPr>
        </p:nvSpPr>
        <p:spPr/>
        <p:txBody>
          <a:bodyPr/>
          <a:lstStyle/>
          <a:p>
            <a:fld id="{F29130F3-00CA-4ED7-BC5C-9C6A6FFFDE3C}" type="slidenum">
              <a:rPr lang="en-US" smtClean="0"/>
              <a:t>13</a:t>
            </a:fld>
            <a:endParaRPr lang="en-US" dirty="0"/>
          </a:p>
        </p:txBody>
      </p:sp>
    </p:spTree>
    <p:extLst>
      <p:ext uri="{BB962C8B-B14F-4D97-AF65-F5344CB8AC3E}">
        <p14:creationId xmlns:p14="http://schemas.microsoft.com/office/powerpoint/2010/main" val="39802111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1181100" y="698500"/>
            <a:ext cx="4648200" cy="3486150"/>
          </a:xfrm>
        </p:spPr>
        <p:txBody>
          <a:bodyPr/>
          <a:lstStyle/>
          <a:p>
            <a:endParaRPr/>
          </a:p>
        </p:txBody>
      </p:sp>
      <p:sp>
        <p:nvSpPr>
          <p:cNvPr id="3" name="Notes Placeholder 2"/>
          <p:cNvSpPr>
            <a:spLocks noGrp="1" noEditPoints="1"/>
          </p:cNvSpPr>
          <p:nvPr>
            <p:ph type="body" idx="1"/>
          </p:nvPr>
        </p:nvSpPr>
        <p:spPr/>
        <p:txBody>
          <a:bodyPr/>
          <a:lstStyle/>
          <a:p>
            <a:r>
              <a:rPr lang="en-US" dirty="0"/>
              <a:t>We can capture arrangement data from your existing system, if you have one, or by using our Arrangement Conference Form. The arrangement data feeds the Premier 360 System where we begin following up by text and email.</a:t>
            </a:r>
          </a:p>
        </p:txBody>
      </p:sp>
      <p:sp>
        <p:nvSpPr>
          <p:cNvPr id="4" name="Slide Number Placeholder 3"/>
          <p:cNvSpPr>
            <a:spLocks noGrp="1" noEditPoints="1"/>
          </p:cNvSpPr>
          <p:nvPr>
            <p:ph type="sldNum" sz="quarter" idx="5"/>
          </p:nvPr>
        </p:nvSpPr>
        <p:spPr/>
        <p:txBody>
          <a:bodyPr/>
          <a:lstStyle/>
          <a:p>
            <a:fld id="{F29130F3-00CA-4ED7-BC5C-9C6A6FFFDE3C}" type="slidenum">
              <a:rPr lang="en-US" smtClean="0"/>
              <a:t>14</a:t>
            </a:fld>
            <a:endParaRPr lang="en-US" dirty="0"/>
          </a:p>
        </p:txBody>
      </p:sp>
    </p:spTree>
    <p:extLst>
      <p:ext uri="{BB962C8B-B14F-4D97-AF65-F5344CB8AC3E}">
        <p14:creationId xmlns:p14="http://schemas.microsoft.com/office/powerpoint/2010/main" val="24069327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1181100" y="698500"/>
            <a:ext cx="4648200" cy="3486150"/>
          </a:xfrm>
        </p:spPr>
        <p:txBody>
          <a:bodyPr/>
          <a:lstStyle/>
          <a:p>
            <a:endParaRPr/>
          </a:p>
        </p:txBody>
      </p:sp>
      <p:sp>
        <p:nvSpPr>
          <p:cNvPr id="3" name="Notes Placeholder 2"/>
          <p:cNvSpPr>
            <a:spLocks noGrp="1" noEditPoints="1"/>
          </p:cNvSpPr>
          <p:nvPr>
            <p:ph type="body" idx="1"/>
          </p:nvPr>
        </p:nvSpPr>
        <p:spPr/>
        <p:txBody>
          <a:bodyPr/>
          <a:lstStyle/>
          <a:p>
            <a:r>
              <a:rPr lang="en-US" dirty="0"/>
              <a:t>Rather than having attendees sign a Register Book we can capture their data on forms that are available on kiosks or via QR codes that will open a form when scanned. The QR codes can be included on print materials such as Memorial folders. With the attendee data in our system, we can create a beautifully printed Register Book to deliver to the family. Also, the attendees will then be prospects in the system for follow up.</a:t>
            </a:r>
          </a:p>
        </p:txBody>
      </p:sp>
      <p:sp>
        <p:nvSpPr>
          <p:cNvPr id="4" name="Slide Number Placeholder 3"/>
          <p:cNvSpPr>
            <a:spLocks noGrp="1" noEditPoints="1"/>
          </p:cNvSpPr>
          <p:nvPr>
            <p:ph type="sldNum" sz="quarter" idx="5"/>
          </p:nvPr>
        </p:nvSpPr>
        <p:spPr/>
        <p:txBody>
          <a:bodyPr/>
          <a:lstStyle/>
          <a:p>
            <a:fld id="{F29130F3-00CA-4ED7-BC5C-9C6A6FFFDE3C}" type="slidenum">
              <a:rPr lang="en-US" smtClean="0"/>
              <a:t>15</a:t>
            </a:fld>
            <a:endParaRPr lang="en-US" dirty="0"/>
          </a:p>
        </p:txBody>
      </p:sp>
    </p:spTree>
    <p:extLst>
      <p:ext uri="{BB962C8B-B14F-4D97-AF65-F5344CB8AC3E}">
        <p14:creationId xmlns:p14="http://schemas.microsoft.com/office/powerpoint/2010/main" val="25270324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1181100" y="698500"/>
            <a:ext cx="4648200" cy="3486150"/>
          </a:xfrm>
        </p:spPr>
        <p:txBody>
          <a:bodyPr/>
          <a:lstStyle/>
          <a:p>
            <a:endParaRPr/>
          </a:p>
        </p:txBody>
      </p:sp>
      <p:sp>
        <p:nvSpPr>
          <p:cNvPr id="3" name="Notes Placeholder 2"/>
          <p:cNvSpPr>
            <a:spLocks noGrp="1" noEditPoints="1"/>
          </p:cNvSpPr>
          <p:nvPr>
            <p:ph type="body" idx="1"/>
          </p:nvPr>
        </p:nvSpPr>
        <p:spPr/>
        <p:txBody>
          <a:bodyPr/>
          <a:lstStyle/>
          <a:p>
            <a:r>
              <a:rPr lang="en-US" dirty="0"/>
              <a:t>Video streaming is now how many people attend a funeral or memorial service. We can provide a link on the video stream that those watching remotely can click to access the registry form and enter their information. This ensures that both in-person and virtual attendees can be captured.</a:t>
            </a:r>
          </a:p>
        </p:txBody>
      </p:sp>
      <p:sp>
        <p:nvSpPr>
          <p:cNvPr id="4" name="Slide Number Placeholder 3"/>
          <p:cNvSpPr>
            <a:spLocks noGrp="1" noEditPoints="1"/>
          </p:cNvSpPr>
          <p:nvPr>
            <p:ph type="sldNum" sz="quarter" idx="5"/>
          </p:nvPr>
        </p:nvSpPr>
        <p:spPr/>
        <p:txBody>
          <a:bodyPr/>
          <a:lstStyle/>
          <a:p>
            <a:fld id="{F29130F3-00CA-4ED7-BC5C-9C6A6FFFDE3C}" type="slidenum">
              <a:rPr lang="en-US" smtClean="0"/>
              <a:t>16</a:t>
            </a:fld>
            <a:endParaRPr lang="en-US" dirty="0"/>
          </a:p>
        </p:txBody>
      </p:sp>
    </p:spTree>
    <p:extLst>
      <p:ext uri="{BB962C8B-B14F-4D97-AF65-F5344CB8AC3E}">
        <p14:creationId xmlns:p14="http://schemas.microsoft.com/office/powerpoint/2010/main" val="37193049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1181100" y="698500"/>
            <a:ext cx="4648200" cy="3486150"/>
          </a:xfrm>
        </p:spPr>
        <p:txBody>
          <a:bodyPr/>
          <a:lstStyle/>
          <a:p>
            <a:endParaRPr/>
          </a:p>
        </p:txBody>
      </p:sp>
      <p:sp>
        <p:nvSpPr>
          <p:cNvPr id="3" name="Notes Placeholder 2"/>
          <p:cNvSpPr>
            <a:spLocks noGrp="1" noEditPoints="1"/>
          </p:cNvSpPr>
          <p:nvPr>
            <p:ph type="body" idx="1"/>
          </p:nvPr>
        </p:nvSpPr>
        <p:spPr/>
        <p:txBody>
          <a:bodyPr/>
          <a:lstStyle/>
          <a:p>
            <a:r>
              <a:rPr lang="en-US" dirty="0"/>
              <a:t>To support your customer service Premier Preneed offers a Chat feature that you can put on your website. Live  customer service representatives will answer general questions and forward others to you. Automated responses are also available.</a:t>
            </a:r>
          </a:p>
        </p:txBody>
      </p:sp>
      <p:sp>
        <p:nvSpPr>
          <p:cNvPr id="4" name="Slide Number Placeholder 3"/>
          <p:cNvSpPr>
            <a:spLocks noGrp="1" noEditPoints="1"/>
          </p:cNvSpPr>
          <p:nvPr>
            <p:ph type="sldNum" sz="quarter" idx="5"/>
          </p:nvPr>
        </p:nvSpPr>
        <p:spPr/>
        <p:txBody>
          <a:bodyPr/>
          <a:lstStyle/>
          <a:p>
            <a:fld id="{F29130F3-00CA-4ED7-BC5C-9C6A6FFFDE3C}" type="slidenum">
              <a:rPr lang="en-US" smtClean="0"/>
              <a:t>17</a:t>
            </a:fld>
            <a:endParaRPr lang="en-US" dirty="0"/>
          </a:p>
        </p:txBody>
      </p:sp>
    </p:spTree>
    <p:extLst>
      <p:ext uri="{BB962C8B-B14F-4D97-AF65-F5344CB8AC3E}">
        <p14:creationId xmlns:p14="http://schemas.microsoft.com/office/powerpoint/2010/main" val="40221983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1181100" y="698500"/>
            <a:ext cx="4648200" cy="3486150"/>
          </a:xfrm>
        </p:spPr>
        <p:txBody>
          <a:bodyPr/>
          <a:lstStyle/>
          <a:p>
            <a:endParaRPr/>
          </a:p>
        </p:txBody>
      </p:sp>
      <p:sp>
        <p:nvSpPr>
          <p:cNvPr id="3" name="Notes Placeholder 2"/>
          <p:cNvSpPr>
            <a:spLocks noGrp="1" noEditPoints="1"/>
          </p:cNvSpPr>
          <p:nvPr>
            <p:ph type="body" idx="1"/>
          </p:nvPr>
        </p:nvSpPr>
        <p:spPr/>
        <p:txBody>
          <a:bodyPr/>
          <a:lstStyle/>
          <a:p>
            <a:r>
              <a:rPr lang="en-US" dirty="0"/>
              <a:t>The Premier Social Media Service is designed to expand your connection to your community, build your brand reputation and to grow your preneed business. The program features a series of postings on Facebook featuring your people and your services thereby enabling your community to know and trust you. </a:t>
            </a:r>
          </a:p>
        </p:txBody>
      </p:sp>
      <p:sp>
        <p:nvSpPr>
          <p:cNvPr id="4" name="Slide Number Placeholder 3"/>
          <p:cNvSpPr>
            <a:spLocks noGrp="1" noEditPoints="1"/>
          </p:cNvSpPr>
          <p:nvPr>
            <p:ph type="sldNum" sz="quarter" idx="5"/>
          </p:nvPr>
        </p:nvSpPr>
        <p:spPr/>
        <p:txBody>
          <a:bodyPr/>
          <a:lstStyle/>
          <a:p>
            <a:fld id="{F29130F3-00CA-4ED7-BC5C-9C6A6FFFDE3C}" type="slidenum">
              <a:rPr lang="en-US" smtClean="0"/>
              <a:t>18</a:t>
            </a:fld>
            <a:endParaRPr lang="en-US" dirty="0"/>
          </a:p>
        </p:txBody>
      </p:sp>
    </p:spTree>
    <p:extLst>
      <p:ext uri="{BB962C8B-B14F-4D97-AF65-F5344CB8AC3E}">
        <p14:creationId xmlns:p14="http://schemas.microsoft.com/office/powerpoint/2010/main" val="164818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1181100" y="698500"/>
            <a:ext cx="4648200" cy="3486150"/>
          </a:xfrm>
        </p:spPr>
        <p:txBody>
          <a:bodyPr/>
          <a:lstStyle/>
          <a:p>
            <a:endParaRPr/>
          </a:p>
        </p:txBody>
      </p:sp>
      <p:sp>
        <p:nvSpPr>
          <p:cNvPr id="3" name="Notes Placeholder 2"/>
          <p:cNvSpPr>
            <a:spLocks noGrp="1" noEditPoints="1"/>
          </p:cNvSpPr>
          <p:nvPr>
            <p:ph type="body" idx="1"/>
          </p:nvPr>
        </p:nvSpPr>
        <p:spPr/>
        <p:txBody>
          <a:bodyPr/>
          <a:lstStyle/>
          <a:p>
            <a:r>
              <a:rPr lang="en-US" dirty="0"/>
              <a:t>Known as geofencing, this form of location marketing uses GPS and other means to target people with digital ads within a defined geographic radius. This could be a radius around your funeral home, a church, a cemetery or any neighborhood that you choose. For example, people in the defined area might see your ads if they are on Facebook.</a:t>
            </a:r>
          </a:p>
        </p:txBody>
      </p:sp>
      <p:sp>
        <p:nvSpPr>
          <p:cNvPr id="4" name="Slide Number Placeholder 3"/>
          <p:cNvSpPr>
            <a:spLocks noGrp="1" noEditPoints="1"/>
          </p:cNvSpPr>
          <p:nvPr>
            <p:ph type="sldNum" sz="quarter" idx="5"/>
          </p:nvPr>
        </p:nvSpPr>
        <p:spPr/>
        <p:txBody>
          <a:bodyPr/>
          <a:lstStyle/>
          <a:p>
            <a:fld id="{F29130F3-00CA-4ED7-BC5C-9C6A6FFFDE3C}" type="slidenum">
              <a:rPr lang="en-US" smtClean="0"/>
              <a:t>19</a:t>
            </a:fld>
            <a:endParaRPr lang="en-US" dirty="0"/>
          </a:p>
        </p:txBody>
      </p:sp>
    </p:spTree>
    <p:extLst>
      <p:ext uri="{BB962C8B-B14F-4D97-AF65-F5344CB8AC3E}">
        <p14:creationId xmlns:p14="http://schemas.microsoft.com/office/powerpoint/2010/main" val="3270944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1181100" y="698500"/>
            <a:ext cx="4648200" cy="3486150"/>
          </a:xfrm>
        </p:spPr>
        <p:txBody>
          <a:bodyPr/>
          <a:lstStyle/>
          <a:p>
            <a:endParaRPr/>
          </a:p>
        </p:txBody>
      </p:sp>
      <p:sp>
        <p:nvSpPr>
          <p:cNvPr id="3" name="Notes Placeholder 2"/>
          <p:cNvSpPr>
            <a:spLocks noGrp="1" noEditPoints="1"/>
          </p:cNvSpPr>
          <p:nvPr>
            <p:ph type="body" idx="1"/>
          </p:nvPr>
        </p:nvSpPr>
        <p:spPr/>
        <p:txBody>
          <a:bodyPr/>
          <a:lstStyle/>
          <a:p>
            <a:endParaRPr lang="en-US" dirty="0"/>
          </a:p>
          <a:p>
            <a:r>
              <a:rPr lang="en-US" dirty="0"/>
              <a:t>We are affiliated with the </a:t>
            </a:r>
            <a:r>
              <a:rPr lang="en-US" dirty="0" err="1"/>
              <a:t>Funeralwise</a:t>
            </a:r>
            <a:r>
              <a:rPr lang="en-US" dirty="0"/>
              <a:t> network. Our centerpiece is Funeralwise.com, the leading consumer resource on the web. If you click around our site you’ll see that we have everything you need to know about funerals. Our mission is to help people prepare, celebrate and remember. Let’s dive a little deeper into </a:t>
            </a:r>
            <a:r>
              <a:rPr lang="en-US" dirty="0" err="1"/>
              <a:t>Funeralwise</a:t>
            </a:r>
            <a:r>
              <a:rPr lang="en-US" dirty="0"/>
              <a:t> and how it can benefit you.</a:t>
            </a:r>
          </a:p>
        </p:txBody>
      </p:sp>
      <p:sp>
        <p:nvSpPr>
          <p:cNvPr id="4" name="Slide Number Placeholder 3"/>
          <p:cNvSpPr>
            <a:spLocks noGrp="1" noEditPoints="1"/>
          </p:cNvSpPr>
          <p:nvPr>
            <p:ph type="sldNum" sz="quarter" idx="5"/>
          </p:nvPr>
        </p:nvSpPr>
        <p:spPr/>
        <p:txBody>
          <a:bodyPr/>
          <a:lstStyle/>
          <a:p>
            <a:fld id="{F29130F3-00CA-4ED7-BC5C-9C6A6FFFDE3C}" type="slidenum">
              <a:rPr lang="en-US" smtClean="0"/>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1181100" y="698500"/>
            <a:ext cx="4648200" cy="3486150"/>
          </a:xfrm>
        </p:spPr>
        <p:txBody>
          <a:bodyPr/>
          <a:lstStyle/>
          <a:p>
            <a:endParaRPr/>
          </a:p>
        </p:txBody>
      </p:sp>
      <p:sp>
        <p:nvSpPr>
          <p:cNvPr id="3" name="Notes Placeholder 2"/>
          <p:cNvSpPr>
            <a:spLocks noGrp="1" noEditPoints="1"/>
          </p:cNvSpPr>
          <p:nvPr>
            <p:ph type="body" idx="1"/>
          </p:nvPr>
        </p:nvSpPr>
        <p:spPr/>
        <p:txBody>
          <a:bodyPr/>
          <a:lstStyle/>
          <a:p>
            <a:r>
              <a:rPr lang="en-US" dirty="0"/>
              <a:t>Premier Preneed offers various digital advertising campaigns including the artwork for display ads.</a:t>
            </a:r>
          </a:p>
        </p:txBody>
      </p:sp>
      <p:sp>
        <p:nvSpPr>
          <p:cNvPr id="4" name="Slide Number Placeholder 3"/>
          <p:cNvSpPr>
            <a:spLocks noGrp="1" noEditPoints="1"/>
          </p:cNvSpPr>
          <p:nvPr>
            <p:ph type="sldNum" sz="quarter" idx="5"/>
          </p:nvPr>
        </p:nvSpPr>
        <p:spPr/>
        <p:txBody>
          <a:bodyPr/>
          <a:lstStyle/>
          <a:p>
            <a:fld id="{F29130F3-00CA-4ED7-BC5C-9C6A6FFFDE3C}" type="slidenum">
              <a:rPr lang="en-US" smtClean="0"/>
              <a:t>20</a:t>
            </a:fld>
            <a:endParaRPr lang="en-US" dirty="0"/>
          </a:p>
        </p:txBody>
      </p:sp>
    </p:spTree>
    <p:extLst>
      <p:ext uri="{BB962C8B-B14F-4D97-AF65-F5344CB8AC3E}">
        <p14:creationId xmlns:p14="http://schemas.microsoft.com/office/powerpoint/2010/main" val="14678607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1181100" y="698500"/>
            <a:ext cx="4648200" cy="3486150"/>
          </a:xfrm>
        </p:spPr>
        <p:txBody>
          <a:bodyPr/>
          <a:lstStyle/>
          <a:p>
            <a:endParaRPr/>
          </a:p>
        </p:txBody>
      </p:sp>
      <p:sp>
        <p:nvSpPr>
          <p:cNvPr id="3" name="Notes Placeholder 2"/>
          <p:cNvSpPr>
            <a:spLocks noGrp="1" noEditPoints="1"/>
          </p:cNvSpPr>
          <p:nvPr>
            <p:ph type="body" idx="1"/>
          </p:nvPr>
        </p:nvSpPr>
        <p:spPr/>
        <p:txBody>
          <a:bodyPr/>
          <a:lstStyle/>
          <a:p>
            <a:r>
              <a:rPr lang="en-US" dirty="0"/>
              <a:t>Through Premier Preneed, you’ll be able to take advantage of the local marketing expertise of </a:t>
            </a:r>
            <a:r>
              <a:rPr lang="en-US" dirty="0" err="1"/>
              <a:t>LocaliQ</a:t>
            </a:r>
            <a:r>
              <a:rPr lang="en-US" dirty="0"/>
              <a:t>. Their specialists will audit your existing web presence and assist with your local marketing. Also, they can help you qualify for Google’s new offering for the funeral industry – Local Service Ads. LSA’s are currently being offered for other industries like home repair services. With LSA’s you pay for actual leads rather than the traditional way of paying per click or per impression.</a:t>
            </a:r>
          </a:p>
        </p:txBody>
      </p:sp>
      <p:sp>
        <p:nvSpPr>
          <p:cNvPr id="4" name="Slide Number Placeholder 3"/>
          <p:cNvSpPr>
            <a:spLocks noGrp="1" noEditPoints="1"/>
          </p:cNvSpPr>
          <p:nvPr>
            <p:ph type="sldNum" sz="quarter" idx="5"/>
          </p:nvPr>
        </p:nvSpPr>
        <p:spPr/>
        <p:txBody>
          <a:bodyPr/>
          <a:lstStyle/>
          <a:p>
            <a:fld id="{F29130F3-00CA-4ED7-BC5C-9C6A6FFFDE3C}" type="slidenum">
              <a:rPr lang="en-US" smtClean="0"/>
              <a:t>21</a:t>
            </a:fld>
            <a:endParaRPr lang="en-US" dirty="0"/>
          </a:p>
        </p:txBody>
      </p:sp>
    </p:spTree>
    <p:extLst>
      <p:ext uri="{BB962C8B-B14F-4D97-AF65-F5344CB8AC3E}">
        <p14:creationId xmlns:p14="http://schemas.microsoft.com/office/powerpoint/2010/main" val="34171625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1181100" y="698500"/>
            <a:ext cx="4648200" cy="3486150"/>
          </a:xfrm>
        </p:spPr>
        <p:txBody>
          <a:bodyPr/>
          <a:lstStyle/>
          <a:p>
            <a:endParaRPr/>
          </a:p>
        </p:txBody>
      </p:sp>
      <p:sp>
        <p:nvSpPr>
          <p:cNvPr id="3" name="Notes Placeholder 2"/>
          <p:cNvSpPr>
            <a:spLocks noGrp="1" noEditPoints="1"/>
          </p:cNvSpPr>
          <p:nvPr>
            <p:ph type="body" idx="1"/>
          </p:nvPr>
        </p:nvSpPr>
        <p:spPr/>
        <p:txBody>
          <a:bodyPr/>
          <a:lstStyle/>
          <a:p>
            <a:r>
              <a:rPr lang="en-US" dirty="0"/>
              <a:t>All of the data collected through these various programs is captured in the powerful Premier 360 System. The tools of 360 enable relationships to be cultivated, nurtured and maintained. That will produce sales now and in the future.</a:t>
            </a:r>
          </a:p>
        </p:txBody>
      </p:sp>
      <p:sp>
        <p:nvSpPr>
          <p:cNvPr id="4" name="Slide Number Placeholder 3"/>
          <p:cNvSpPr>
            <a:spLocks noGrp="1" noEditPoints="1"/>
          </p:cNvSpPr>
          <p:nvPr>
            <p:ph type="sldNum" sz="quarter" idx="5"/>
          </p:nvPr>
        </p:nvSpPr>
        <p:spPr/>
        <p:txBody>
          <a:bodyPr/>
          <a:lstStyle/>
          <a:p>
            <a:fld id="{F29130F3-00CA-4ED7-BC5C-9C6A6FFFDE3C}" type="slidenum">
              <a:rPr lang="en-US" smtClean="0"/>
              <a:t>22</a:t>
            </a:fld>
            <a:endParaRPr lang="en-US" dirty="0"/>
          </a:p>
        </p:txBody>
      </p:sp>
    </p:spTree>
    <p:extLst>
      <p:ext uri="{BB962C8B-B14F-4D97-AF65-F5344CB8AC3E}">
        <p14:creationId xmlns:p14="http://schemas.microsoft.com/office/powerpoint/2010/main" val="4474224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1181100" y="698500"/>
            <a:ext cx="4648200" cy="3486150"/>
          </a:xfrm>
        </p:spPr>
        <p:txBody>
          <a:bodyPr/>
          <a:lstStyle/>
          <a:p>
            <a:endParaRPr/>
          </a:p>
        </p:txBody>
      </p:sp>
      <p:sp>
        <p:nvSpPr>
          <p:cNvPr id="3" name="Notes Placeholder 2"/>
          <p:cNvSpPr>
            <a:spLocks noGrp="1" noEditPoints="1"/>
          </p:cNvSpPr>
          <p:nvPr>
            <p:ph type="body" idx="1"/>
          </p:nvPr>
        </p:nvSpPr>
        <p:spPr/>
        <p:txBody>
          <a:bodyPr/>
          <a:lstStyle/>
          <a:p>
            <a:r>
              <a:rPr lang="en-US" dirty="0"/>
              <a:t>That was a fairly quick overview of who we are and what we have to offer. I’m sure you have questions and I’m happy to discuss them now. Also, I can arrange additional presentations to go into more detail on any or all of the things we just ran through. The bottom line is that we would welcome an opportunity to work with you.</a:t>
            </a:r>
          </a:p>
        </p:txBody>
      </p:sp>
      <p:sp>
        <p:nvSpPr>
          <p:cNvPr id="4" name="Slide Number Placeholder 3"/>
          <p:cNvSpPr>
            <a:spLocks noGrp="1" noEditPoints="1"/>
          </p:cNvSpPr>
          <p:nvPr>
            <p:ph type="sldNum" sz="quarter" idx="5"/>
          </p:nvPr>
        </p:nvSpPr>
        <p:spPr/>
        <p:txBody>
          <a:bodyPr/>
          <a:lstStyle/>
          <a:p>
            <a:fld id="{F29130F3-00CA-4ED7-BC5C-9C6A6FFFDE3C}" type="slidenum">
              <a:rPr lang="en-US" smtClean="0"/>
              <a:t>23</a:t>
            </a:fld>
            <a:endParaRPr lang="en-US" dirty="0"/>
          </a:p>
        </p:txBody>
      </p:sp>
    </p:spTree>
    <p:extLst>
      <p:ext uri="{BB962C8B-B14F-4D97-AF65-F5344CB8AC3E}">
        <p14:creationId xmlns:p14="http://schemas.microsoft.com/office/powerpoint/2010/main" val="1438721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r>
              <a:rPr lang="en-US" dirty="0"/>
              <a:t>The primary target audience for Funeralwise.com is Baby Boomers but not exclusively, we do get traffic from all age groups. What our community of users likes about us is that we provide them lots of free information…</a:t>
            </a:r>
          </a:p>
          <a:p>
            <a:endParaRPr lang="en-US" dirty="0"/>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Visitors to Funeralwise.com have free access to hundreds of articles, downloadable guides, and an interactive forum. They have free use of the Wise Planning System for do-it-yourself planning. The system connects them with expert advisors for free funeral planning assistance and also connects them with funeral homes like yours. As advisors, we offer financial products, such as preneed insurance, to fund funeral plans. We could bring these funded preneed plans to you. The collection of resources we offer enable us to build a user community that values and trusts us.</a:t>
            </a:r>
          </a:p>
        </p:txBody>
      </p:sp>
    </p:spTree>
    <p:extLst>
      <p:ext uri="{BB962C8B-B14F-4D97-AF65-F5344CB8AC3E}">
        <p14:creationId xmlns:p14="http://schemas.microsoft.com/office/powerpoint/2010/main" val="34851061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r>
              <a:rPr lang="en-US" dirty="0"/>
              <a:t>We use Trustpilot an independent review service and we get great, often glowing reviews for our information, products and our service. People appreciate that we are a free, independent and unbiased resource. We have a strong web presence with nearly 50 million pageviews and it is continually growing. This credibility extends to those of us in the </a:t>
            </a:r>
            <a:r>
              <a:rPr lang="en-US" dirty="0" err="1"/>
              <a:t>Funeralwise</a:t>
            </a:r>
            <a:r>
              <a:rPr lang="en-US" dirty="0"/>
              <a:t> network and to the funeral homes that affiliate with us.</a:t>
            </a:r>
          </a:p>
        </p:txBody>
      </p:sp>
    </p:spTree>
    <p:extLst>
      <p:ext uri="{BB962C8B-B14F-4D97-AF65-F5344CB8AC3E}">
        <p14:creationId xmlns:p14="http://schemas.microsoft.com/office/powerpoint/2010/main" val="26075087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r>
              <a:rPr lang="en-US" dirty="0" err="1"/>
              <a:t>Funeralwise</a:t>
            </a:r>
            <a:r>
              <a:rPr lang="en-US" dirty="0"/>
              <a:t> is primarily a consumer resource, but actually, we sit between the funeral industry and the consumer. The analogy we like to use is with the travel industry where consumers go to sites like Expedia and Travelocity to do research, check prices and even make reservations. Of course, the airlines, hotels and car rental agencies would prefer that people book directly with them but they know these sites expand their reach and bring them more sales. </a:t>
            </a:r>
            <a:r>
              <a:rPr lang="en-US" dirty="0" err="1"/>
              <a:t>Funeralwise</a:t>
            </a:r>
            <a:r>
              <a:rPr lang="en-US" dirty="0"/>
              <a:t> is designed to serve a similar purpose for the funeral industry by bringing together consumers with funeral homes, cremation services and cemeteries. We are a facilitator, not a competitor. We can supplement your existing marketing and sales.</a:t>
            </a:r>
          </a:p>
        </p:txBody>
      </p:sp>
    </p:spTree>
    <p:extLst>
      <p:ext uri="{BB962C8B-B14F-4D97-AF65-F5344CB8AC3E}">
        <p14:creationId xmlns:p14="http://schemas.microsoft.com/office/powerpoint/2010/main" val="7957303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1335088" y="1125538"/>
            <a:ext cx="4048125" cy="3036887"/>
          </a:xfrm>
        </p:spPr>
        <p:txBody>
          <a:bodyPr/>
          <a:lstStyle/>
          <a:p>
            <a:endParaRPr/>
          </a:p>
        </p:txBody>
      </p:sp>
      <p:sp>
        <p:nvSpPr>
          <p:cNvPr id="3" name="Notes Placeholder 2"/>
          <p:cNvSpPr>
            <a:spLocks noGrp="1" noEditPoints="1"/>
          </p:cNvSpPr>
          <p:nvPr>
            <p:ph type="body" idx="1"/>
          </p:nvPr>
        </p:nvSpPr>
        <p:spPr/>
        <p:txBody>
          <a:bodyPr/>
          <a:lstStyle/>
          <a:p>
            <a:r>
              <a:rPr lang="en-US" dirty="0"/>
              <a:t>At the heart of </a:t>
            </a:r>
            <a:r>
              <a:rPr lang="en-US" dirty="0" err="1"/>
              <a:t>Funeralwise</a:t>
            </a:r>
            <a:r>
              <a:rPr lang="en-US" dirty="0"/>
              <a:t> is our funeral planning solutions including a state-of-the-art planning system for do-it-yourselfers where they can manage their funeral costs, choose funeral services, and search our directory of funeral homes and cemeteries. If they so choose, they can plan their funeral ceremonies in detail and record vital personal information that can be used for eulogies and an obituary, and for wrapping up one’s personal affairs.</a:t>
            </a:r>
          </a:p>
          <a:p>
            <a:endParaRPr lang="en-US" dirty="0"/>
          </a:p>
          <a:p>
            <a:r>
              <a:rPr lang="en-US" dirty="0"/>
              <a:t>As I mentioned earlier, </a:t>
            </a:r>
            <a:r>
              <a:rPr lang="en-US" dirty="0" err="1"/>
              <a:t>Funeralwise</a:t>
            </a:r>
            <a:r>
              <a:rPr lang="en-US" dirty="0"/>
              <a:t> also offers the expert assistance of Preplanning Specialists to help with funeral planning. That’s what we do.  Many of our clients are not do-it-yourselfers so we help them create their funeral plans and offer funding solutions.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family in the </a:t>
            </a:r>
            <a:r>
              <a:rPr lang="en-US" dirty="0" err="1"/>
              <a:t>Funeralwise</a:t>
            </a:r>
            <a:r>
              <a:rPr lang="en-US" dirty="0"/>
              <a:t> user community that has done their planning could walk into an arrangement conference with you with much the information needed to make their arrangements and the funding in place to pay for it. At that point, they are your client. We do not offer licensed funeral services.</a:t>
            </a:r>
          </a:p>
          <a:p>
            <a:endParaRPr lang="en-US" dirty="0"/>
          </a:p>
          <a:p>
            <a:endParaRPr lang="en-US" dirty="0"/>
          </a:p>
        </p:txBody>
      </p:sp>
      <p:sp>
        <p:nvSpPr>
          <p:cNvPr id="4" name="Slide Number Placeholder 3"/>
          <p:cNvSpPr>
            <a:spLocks noGrp="1" noEditPoints="1"/>
          </p:cNvSpPr>
          <p:nvPr>
            <p:ph type="sldNum" sz="quarter" idx="5"/>
          </p:nvPr>
        </p:nvSpPr>
        <p:spPr/>
        <p:txBody>
          <a:bodyPr/>
          <a:lstStyle/>
          <a:p>
            <a:fld id="{C9D030B3-DB8D-D649-82B4-064648BDAFEB}" type="slidenum">
              <a:rPr lang="en-US" smtClean="0"/>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1335088" y="1125538"/>
            <a:ext cx="4048125" cy="3036887"/>
          </a:xfrm>
        </p:spPr>
        <p:txBody>
          <a:bodyPr/>
          <a:lstStyle/>
          <a:p>
            <a:endParaRPr/>
          </a:p>
        </p:txBody>
      </p:sp>
      <p:sp>
        <p:nvSpPr>
          <p:cNvPr id="3" name="Notes Placeholder 2"/>
          <p:cNvSpPr>
            <a:spLocks noGrp="1" noEditPoints="1"/>
          </p:cNvSpPr>
          <p:nvPr>
            <p:ph type="body" idx="1"/>
          </p:nvPr>
        </p:nvSpPr>
        <p:spPr/>
        <p:txBody>
          <a:bodyPr/>
          <a:lstStyle/>
          <a:p>
            <a:r>
              <a:rPr lang="en-US" dirty="0"/>
              <a:t>As part of the </a:t>
            </a:r>
            <a:r>
              <a:rPr lang="en-US" dirty="0" err="1"/>
              <a:t>Funeralwise</a:t>
            </a:r>
            <a:r>
              <a:rPr lang="en-US" dirty="0"/>
              <a:t> network of preplanning specialists, we have use of an unparalleled toolkit of resources that we can use to bring business to you. We have exclusive back office use of the </a:t>
            </a:r>
            <a:r>
              <a:rPr lang="en-US" dirty="0" err="1"/>
              <a:t>Funeralwise</a:t>
            </a:r>
            <a:r>
              <a:rPr lang="en-US" dirty="0"/>
              <a:t> Wise Planning System, it’s lead generation programs, collateral materials, and sophisticated email campaigns. In addition to funeral planning, we can help people create essential legal documents such as a will and advance directives. We do this all for free.</a:t>
            </a:r>
          </a:p>
          <a:p>
            <a:endParaRPr lang="en-US" dirty="0"/>
          </a:p>
          <a:p>
            <a:r>
              <a:rPr lang="en-US" dirty="0"/>
              <a:t>In addition, the network gives us access to the excellent funeral home marketing resources of Premier Preneed, a marketing affiliate of </a:t>
            </a:r>
            <a:r>
              <a:rPr lang="en-US" dirty="0" err="1"/>
              <a:t>Funeralwise</a:t>
            </a:r>
            <a:r>
              <a:rPr lang="en-US" dirty="0"/>
              <a:t>. I’ll tell you about those resources and how they will benefit you in just a few minutes.</a:t>
            </a:r>
          </a:p>
        </p:txBody>
      </p:sp>
      <p:sp>
        <p:nvSpPr>
          <p:cNvPr id="4" name="Slide Number Placeholder 3"/>
          <p:cNvSpPr>
            <a:spLocks noGrp="1" noEditPoints="1"/>
          </p:cNvSpPr>
          <p:nvPr>
            <p:ph type="sldNum" sz="quarter" idx="5"/>
          </p:nvPr>
        </p:nvSpPr>
        <p:spPr/>
        <p:txBody>
          <a:bodyPr/>
          <a:lstStyle/>
          <a:p>
            <a:fld id="{C9D030B3-DB8D-D649-82B4-064648BDAFEB}" type="slidenum">
              <a:rPr lang="en-US" smtClean="0"/>
              <a:t>7</a:t>
            </a:fld>
            <a:endParaRPr lang="en-US"/>
          </a:p>
        </p:txBody>
      </p:sp>
    </p:spTree>
    <p:extLst>
      <p:ext uri="{BB962C8B-B14F-4D97-AF65-F5344CB8AC3E}">
        <p14:creationId xmlns:p14="http://schemas.microsoft.com/office/powerpoint/2010/main" val="5973249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1335088" y="1125538"/>
            <a:ext cx="4048125" cy="3036887"/>
          </a:xfrm>
        </p:spPr>
        <p:txBody>
          <a:bodyPr/>
          <a:lstStyle/>
          <a:p>
            <a:endParaRPr/>
          </a:p>
        </p:txBody>
      </p:sp>
      <p:sp>
        <p:nvSpPr>
          <p:cNvPr id="3" name="Notes Placeholder 2"/>
          <p:cNvSpPr>
            <a:spLocks noGrp="1" noEditPoints="1"/>
          </p:cNvSpPr>
          <p:nvPr>
            <p:ph type="body" idx="1"/>
          </p:nvPr>
        </p:nvSpPr>
        <p:spPr/>
        <p:txBody>
          <a:bodyPr/>
          <a:lstStyle/>
          <a:p>
            <a:r>
              <a:rPr lang="en-US" dirty="0"/>
              <a:t>We offer Great Western preneed insurance policies to fund our client’s funeral plans. As you know, Great Western is one of the leading insurance companies offering preneed insurance. Our clients see us as planning advisors not insurance agents because we take a planning-based approach. We use the </a:t>
            </a:r>
            <a:r>
              <a:rPr lang="en-US" dirty="0" err="1"/>
              <a:t>Funeralwise</a:t>
            </a:r>
            <a:r>
              <a:rPr lang="en-US" dirty="0"/>
              <a:t> planning tools to create funeral plans for our clients and estimate their funeral costs. We are then able to offer a Great Western policy to fund the funeral plan which can be tied to a preneed contract for funeral services and products. </a:t>
            </a:r>
          </a:p>
        </p:txBody>
      </p:sp>
      <p:sp>
        <p:nvSpPr>
          <p:cNvPr id="4" name="Slide Number Placeholder 3"/>
          <p:cNvSpPr>
            <a:spLocks noGrp="1" noEditPoints="1"/>
          </p:cNvSpPr>
          <p:nvPr>
            <p:ph type="sldNum" sz="quarter" idx="5"/>
          </p:nvPr>
        </p:nvSpPr>
        <p:spPr/>
        <p:txBody>
          <a:bodyPr/>
          <a:lstStyle/>
          <a:p>
            <a:fld id="{C9D030B3-DB8D-D649-82B4-064648BDAFEB}" type="slidenum">
              <a:rPr lang="en-US" smtClean="0"/>
              <a:t>8</a:t>
            </a:fld>
            <a:endParaRPr lang="en-US"/>
          </a:p>
        </p:txBody>
      </p:sp>
    </p:spTree>
    <p:extLst>
      <p:ext uri="{BB962C8B-B14F-4D97-AF65-F5344CB8AC3E}">
        <p14:creationId xmlns:p14="http://schemas.microsoft.com/office/powerpoint/2010/main" val="11599312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1335088" y="1125538"/>
            <a:ext cx="4048125" cy="3036887"/>
          </a:xfrm>
        </p:spPr>
        <p:txBody>
          <a:bodyPr/>
          <a:lstStyle/>
          <a:p>
            <a:endParaRPr/>
          </a:p>
        </p:txBody>
      </p:sp>
      <p:sp>
        <p:nvSpPr>
          <p:cNvPr id="3" name="Notes Placeholder 2"/>
          <p:cNvSpPr>
            <a:spLocks noGrp="1" noEditPoints="1"/>
          </p:cNvSpPr>
          <p:nvPr>
            <p:ph type="body" idx="1"/>
          </p:nvPr>
        </p:nvSpPr>
        <p:spPr/>
        <p:txBody>
          <a:bodyPr/>
          <a:lstStyle/>
          <a:p>
            <a:r>
              <a:rPr lang="en-US" dirty="0"/>
              <a:t>Among the reasons we like Great Western is their Voyage Series policy. It’s a one-of-a-kind policy with excellent growth. At some point we would welcome an opportunity to dive into the details of Voyage and explain how it would benefit you. In the interest of time, we can leave that for another meeting.</a:t>
            </a:r>
          </a:p>
        </p:txBody>
      </p:sp>
      <p:sp>
        <p:nvSpPr>
          <p:cNvPr id="4" name="Slide Number Placeholder 3"/>
          <p:cNvSpPr>
            <a:spLocks noGrp="1" noEditPoints="1"/>
          </p:cNvSpPr>
          <p:nvPr>
            <p:ph type="sldNum" sz="quarter" idx="5"/>
          </p:nvPr>
        </p:nvSpPr>
        <p:spPr/>
        <p:txBody>
          <a:bodyPr/>
          <a:lstStyle/>
          <a:p>
            <a:fld id="{C9D030B3-DB8D-D649-82B4-064648BDAFEB}" type="slidenum">
              <a:rPr lang="en-US" smtClean="0"/>
              <a:t>9</a:t>
            </a:fld>
            <a:endParaRPr lang="en-US"/>
          </a:p>
        </p:txBody>
      </p:sp>
    </p:spTree>
    <p:extLst>
      <p:ext uri="{BB962C8B-B14F-4D97-AF65-F5344CB8AC3E}">
        <p14:creationId xmlns:p14="http://schemas.microsoft.com/office/powerpoint/2010/main" val="9033225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noEditPoints="1"/>
          </p:cNvSpPr>
          <p:nvPr>
            <p:ph type="ctrTitle"/>
          </p:nvPr>
        </p:nvSpPr>
        <p:spPr>
          <a:xfrm>
            <a:off x="685800" y="2130431"/>
            <a:ext cx="7772400" cy="1470025"/>
          </a:xfrm>
        </p:spPr>
        <p:txBody>
          <a:bodyPr/>
          <a:lstStyle/>
          <a:p>
            <a:r>
              <a:rPr lang="en-US" dirty="0"/>
              <a:t>Click to edit Master title style</a:t>
            </a:r>
          </a:p>
        </p:txBody>
      </p:sp>
      <p:sp>
        <p:nvSpPr>
          <p:cNvPr id="3" name="Subtitle 2"/>
          <p:cNvSpPr>
            <a:spLocks noGrp="1" noEditPoints="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noEditPoints="1"/>
          </p:cNvSpPr>
          <p:nvPr>
            <p:ph type="title"/>
          </p:nvPr>
        </p:nvSpPr>
        <p:spPr>
          <a:xfrm>
            <a:off x="1792288" y="4800602"/>
            <a:ext cx="5486400" cy="566739"/>
          </a:xfrm>
        </p:spPr>
        <p:txBody>
          <a:bodyPr anchor="b"/>
          <a:lstStyle>
            <a:lvl1pPr algn="l">
              <a:defRPr sz="2000" b="1"/>
            </a:lvl1pPr>
          </a:lstStyle>
          <a:p>
            <a:r>
              <a:rPr lang="en-US"/>
              <a:t>Click to edit Master title style</a:t>
            </a:r>
          </a:p>
        </p:txBody>
      </p:sp>
      <p:sp>
        <p:nvSpPr>
          <p:cNvPr id="3" name="Picture Placeholder 2"/>
          <p:cNvSpPr>
            <a:spLocks noGrp="1" noEditPoints="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dirty="0"/>
          </a:p>
        </p:txBody>
      </p:sp>
      <p:sp>
        <p:nvSpPr>
          <p:cNvPr id="4" name="Text Placeholder 3"/>
          <p:cNvSpPr>
            <a:spLocks noGrp="1" noEditPoints="1"/>
          </p:cNvSpPr>
          <p:nvPr>
            <p:ph type="body" sz="half" idx="2"/>
          </p:nvPr>
        </p:nvSpPr>
        <p:spPr>
          <a:xfrm>
            <a:off x="1792288" y="5367340"/>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EditPoints="1"/>
          </p:cNvSpPr>
          <p:nvPr>
            <p:ph type="dt" sz="half" idx="10"/>
          </p:nvPr>
        </p:nvSpPr>
        <p:spPr>
          <a:xfrm>
            <a:off x="457200" y="6356354"/>
            <a:ext cx="2133600" cy="365125"/>
          </a:xfrm>
          <a:prstGeom prst="rect">
            <a:avLst/>
          </a:prstGeom>
        </p:spPr>
        <p:txBody>
          <a:bodyPr/>
          <a:lstStyle/>
          <a:p>
            <a:endParaRPr lang="en-US" dirty="0"/>
          </a:p>
        </p:txBody>
      </p:sp>
      <p:sp>
        <p:nvSpPr>
          <p:cNvPr id="6" name="Footer Placeholder 5"/>
          <p:cNvSpPr>
            <a:spLocks noGrp="1" noEditPoints="1"/>
          </p:cNvSpPr>
          <p:nvPr>
            <p:ph type="ftr" sz="quarter" idx="11"/>
          </p:nvPr>
        </p:nvSpPr>
        <p:spPr>
          <a:xfrm>
            <a:off x="3124200" y="6356354"/>
            <a:ext cx="2895600" cy="365125"/>
          </a:xfrm>
          <a:prstGeom prst="rect">
            <a:avLst/>
          </a:prstGeom>
        </p:spPr>
        <p:txBody>
          <a:bodyPr/>
          <a:lstStyle/>
          <a:p>
            <a:endParaRPr lang="en-US" dirty="0"/>
          </a:p>
        </p:txBody>
      </p:sp>
      <p:sp>
        <p:nvSpPr>
          <p:cNvPr id="7" name="Slide Number Placeholder 6"/>
          <p:cNvSpPr>
            <a:spLocks noGrp="1" noEditPoints="1"/>
          </p:cNvSpPr>
          <p:nvPr>
            <p:ph type="sldNum" sz="quarter" idx="12"/>
          </p:nvPr>
        </p:nvSpPr>
        <p:spPr>
          <a:xfrm>
            <a:off x="3352800" y="6324605"/>
            <a:ext cx="2133600" cy="365125"/>
          </a:xfrm>
          <a:prstGeom prst="rect">
            <a:avLst/>
          </a:prstGeom>
        </p:spPr>
        <p:txBody>
          <a:bodyPr/>
          <a:lstStyle/>
          <a:p>
            <a:fld id="{33A6EEB2-2D64-43C6-9243-2B06F087DCCC}" type="slidenum">
              <a:rPr lang="en-US" smtClean="0"/>
              <a:t>‹#›</a:t>
            </a:fld>
            <a:endParaRPr lang="en-US" dirty="0"/>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r>
              <a:rPr lang="en-US"/>
              <a:t>Click to edit Master title style</a:t>
            </a:r>
          </a:p>
        </p:txBody>
      </p:sp>
      <p:sp>
        <p:nvSpPr>
          <p:cNvPr id="3" name="Vertical Text Placeholder 2"/>
          <p:cNvSpPr>
            <a:spLocks noGrp="1" noEditPoints="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noEditPoints="1"/>
          </p:cNvSpPr>
          <p:nvPr>
            <p:ph type="dt" sz="half" idx="10"/>
          </p:nvPr>
        </p:nvSpPr>
        <p:spPr>
          <a:xfrm>
            <a:off x="457200" y="6356354"/>
            <a:ext cx="2133600" cy="365125"/>
          </a:xfrm>
          <a:prstGeom prst="rect">
            <a:avLst/>
          </a:prstGeom>
        </p:spPr>
        <p:txBody>
          <a:bodyPr/>
          <a:lstStyle/>
          <a:p>
            <a:endParaRPr lang="en-US" dirty="0"/>
          </a:p>
        </p:txBody>
      </p:sp>
      <p:sp>
        <p:nvSpPr>
          <p:cNvPr id="5" name="Footer Placeholder 4"/>
          <p:cNvSpPr>
            <a:spLocks noGrp="1" noEditPoints="1"/>
          </p:cNvSpPr>
          <p:nvPr>
            <p:ph type="ftr" sz="quarter" idx="11"/>
          </p:nvPr>
        </p:nvSpPr>
        <p:spPr>
          <a:xfrm>
            <a:off x="3124200" y="6356354"/>
            <a:ext cx="2895600" cy="365125"/>
          </a:xfrm>
          <a:prstGeom prst="rect">
            <a:avLst/>
          </a:prstGeom>
        </p:spPr>
        <p:txBody>
          <a:bodyPr/>
          <a:lstStyle/>
          <a:p>
            <a:endParaRPr lang="en-US" dirty="0"/>
          </a:p>
        </p:txBody>
      </p:sp>
      <p:sp>
        <p:nvSpPr>
          <p:cNvPr id="6" name="Slide Number Placeholder 5"/>
          <p:cNvSpPr>
            <a:spLocks noGrp="1" noEditPoints="1"/>
          </p:cNvSpPr>
          <p:nvPr>
            <p:ph type="sldNum" sz="quarter" idx="12"/>
          </p:nvPr>
        </p:nvSpPr>
        <p:spPr>
          <a:xfrm>
            <a:off x="3352800" y="6324605"/>
            <a:ext cx="2133600" cy="365125"/>
          </a:xfrm>
          <a:prstGeom prst="rect">
            <a:avLst/>
          </a:prstGeom>
        </p:spPr>
        <p:txBody>
          <a:bodyPr/>
          <a:lstStyle/>
          <a:p>
            <a:fld id="{33A6EEB2-2D64-43C6-9243-2B06F087DCCC}" type="slidenum">
              <a:rPr lang="en-US" smtClean="0"/>
              <a:t>‹#›</a:t>
            </a:fld>
            <a:endParaRPr lang="en-US" dirty="0"/>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noEditPoints="1"/>
          </p:cNvSpPr>
          <p:nvPr>
            <p:ph type="title" orient="vert"/>
          </p:nvPr>
        </p:nvSpPr>
        <p:spPr>
          <a:xfrm>
            <a:off x="6629400" y="274642"/>
            <a:ext cx="2057400" cy="5851525"/>
          </a:xfrm>
        </p:spPr>
        <p:txBody>
          <a:bodyPr vert="eaVert"/>
          <a:lstStyle/>
          <a:p>
            <a:r>
              <a:rPr lang="en-US"/>
              <a:t>Click to edit Master title style</a:t>
            </a:r>
          </a:p>
        </p:txBody>
      </p:sp>
      <p:sp>
        <p:nvSpPr>
          <p:cNvPr id="3" name="Vertical Text Placeholder 2"/>
          <p:cNvSpPr>
            <a:spLocks noGrp="1" noEditPoints="1"/>
          </p:cNvSpPr>
          <p:nvPr>
            <p:ph type="body" orient="vert" idx="1"/>
          </p:nvPr>
        </p:nvSpPr>
        <p:spPr>
          <a:xfrm>
            <a:off x="457200" y="27464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noEditPoints="1"/>
          </p:cNvSpPr>
          <p:nvPr>
            <p:ph type="dt" sz="half" idx="10"/>
          </p:nvPr>
        </p:nvSpPr>
        <p:spPr>
          <a:xfrm>
            <a:off x="457200" y="6356354"/>
            <a:ext cx="2133600" cy="365125"/>
          </a:xfrm>
          <a:prstGeom prst="rect">
            <a:avLst/>
          </a:prstGeom>
        </p:spPr>
        <p:txBody>
          <a:bodyPr/>
          <a:lstStyle/>
          <a:p>
            <a:endParaRPr lang="en-US" dirty="0"/>
          </a:p>
        </p:txBody>
      </p:sp>
      <p:sp>
        <p:nvSpPr>
          <p:cNvPr id="5" name="Footer Placeholder 4"/>
          <p:cNvSpPr>
            <a:spLocks noGrp="1" noEditPoints="1"/>
          </p:cNvSpPr>
          <p:nvPr>
            <p:ph type="ftr" sz="quarter" idx="11"/>
          </p:nvPr>
        </p:nvSpPr>
        <p:spPr>
          <a:xfrm>
            <a:off x="3124200" y="6356354"/>
            <a:ext cx="2895600" cy="365125"/>
          </a:xfrm>
          <a:prstGeom prst="rect">
            <a:avLst/>
          </a:prstGeom>
        </p:spPr>
        <p:txBody>
          <a:bodyPr/>
          <a:lstStyle/>
          <a:p>
            <a:endParaRPr lang="en-US" dirty="0"/>
          </a:p>
        </p:txBody>
      </p:sp>
      <p:sp>
        <p:nvSpPr>
          <p:cNvPr id="6" name="Slide Number Placeholder 5"/>
          <p:cNvSpPr>
            <a:spLocks noGrp="1" noEditPoints="1"/>
          </p:cNvSpPr>
          <p:nvPr>
            <p:ph type="sldNum" sz="quarter" idx="12"/>
          </p:nvPr>
        </p:nvSpPr>
        <p:spPr>
          <a:xfrm>
            <a:off x="3352800" y="6324605"/>
            <a:ext cx="2133600" cy="365125"/>
          </a:xfrm>
          <a:prstGeom prst="rect">
            <a:avLst/>
          </a:prstGeom>
        </p:spPr>
        <p:txBody>
          <a:bodyPr/>
          <a:lstStyle/>
          <a:p>
            <a:endParaRPr lang="en-US" dirty="0"/>
          </a:p>
        </p:txBody>
      </p:sp>
    </p:spTree>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Date Placeholder 3"/>
          <p:cNvSpPr>
            <a:spLocks noGrp="1" noEditPoints="1"/>
          </p:cNvSpPr>
          <p:nvPr>
            <p:ph type="dt" sz="half" idx="10"/>
          </p:nvPr>
        </p:nvSpPr>
        <p:spPr/>
        <p:txBody>
          <a:bodyPr/>
          <a:lstStyle/>
          <a:p>
            <a:endParaRPr lang="en-US" dirty="0"/>
          </a:p>
        </p:txBody>
      </p:sp>
      <p:sp>
        <p:nvSpPr>
          <p:cNvPr id="5" name="Footer Placeholder 4"/>
          <p:cNvSpPr>
            <a:spLocks noGrp="1" noEditPoints="1"/>
          </p:cNvSpPr>
          <p:nvPr>
            <p:ph type="ftr" sz="quarter" idx="11"/>
          </p:nvPr>
        </p:nvSpPr>
        <p:spPr>
          <a:xfrm>
            <a:off x="6057900" y="5728041"/>
            <a:ext cx="3086100" cy="365125"/>
          </a:xfrm>
        </p:spPr>
        <p:txBody>
          <a:bodyPr/>
          <a:lstStyle/>
          <a:p>
            <a:endParaRPr lang="en-US" dirty="0"/>
          </a:p>
        </p:txBody>
      </p:sp>
      <p:sp>
        <p:nvSpPr>
          <p:cNvPr id="6" name="Slide Number Placeholder 5"/>
          <p:cNvSpPr>
            <a:spLocks noGrp="1" noEditPoints="1"/>
          </p:cNvSpPr>
          <p:nvPr>
            <p:ph type="sldNum" sz="quarter" idx="12"/>
          </p:nvPr>
        </p:nvSpPr>
        <p:spPr>
          <a:xfrm>
            <a:off x="2383383" y="5326553"/>
            <a:ext cx="2057400" cy="365125"/>
          </a:xfrm>
        </p:spPr>
        <p:txBody>
          <a:bodyPr/>
          <a:lstStyle/>
          <a:p>
            <a:fld id="{0F9F21B3-57AD-4A22-B68D-66BFD0E1079D}" type="slidenum">
              <a:rPr lang="en-US" smtClean="0"/>
              <a:t>‹#›</a:t>
            </a:fld>
            <a:endParaRPr lang="en-US" dirty="0"/>
          </a:p>
        </p:txBody>
      </p:sp>
      <p:pic>
        <p:nvPicPr>
          <p:cNvPr id="7" name="Picture 6"/>
          <p:cNvPicPr>
            <a:picLocks noChangeAspect="1"/>
          </p:cNvPicPr>
          <p:nvPr userDrawn="1"/>
        </p:nvPicPr>
        <p:blipFill>
          <a:blip r:embed="rId2"/>
          <a:srcRect/>
          <a:stretch>
            <a:fillRect/>
          </a:stretch>
        </p:blipFill>
        <p:spPr>
          <a:xfrm>
            <a:off x="313815" y="6248895"/>
            <a:ext cx="1972186" cy="496539"/>
          </a:xfrm>
          <a:prstGeom prst="rect">
            <a:avLst/>
          </a:prstGeom>
        </p:spPr>
      </p:pic>
    </p:spTree>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rcRect/>
          <a:stretch>
            <a:fillRect/>
          </a:stretch>
        </p:blipFill>
        <p:spPr>
          <a:xfrm>
            <a:off x="313814" y="6263231"/>
            <a:ext cx="1619250" cy="482203"/>
          </a:xfrm>
          <a:prstGeom prst="rect">
            <a:avLst/>
          </a:prstGeom>
        </p:spPr>
      </p:pic>
      <p:sp>
        <p:nvSpPr>
          <p:cNvPr id="13" name="TextBox 12">
            <a:extLst>
              <a:ext uri="{FF2B5EF4-FFF2-40B4-BE49-F238E27FC236}">
                <a16:creationId xmlns:a16="http://schemas.microsoft.com/office/drawing/2014/main" id="{9AD90491-D7C4-1ABC-0C08-B5A78783716A}"/>
              </a:ext>
            </a:extLst>
          </p:cNvPr>
          <p:cNvSpPr txBox="1"/>
          <p:nvPr userDrawn="1"/>
        </p:nvSpPr>
        <p:spPr>
          <a:xfrm>
            <a:off x="4419604" y="6078561"/>
            <a:ext cx="639817" cy="369332"/>
          </a:xfrm>
          <a:prstGeom prst="rect">
            <a:avLst/>
          </a:prstGeom>
          <a:noFill/>
        </p:spPr>
        <p:txBody>
          <a:bodyPr wrap="square">
            <a:spAutoFit/>
          </a:bodyPr>
          <a:lstStyle/>
          <a:p>
            <a:fld id="{0F9F21B3-57AD-4A22-B68D-66BFD0E1079D}" type="slidenum">
              <a:rPr lang="en-US" sz="1800" smtClean="0"/>
              <a:pPr/>
              <a:t>‹#›</a:t>
            </a:fld>
            <a:endParaRPr lang="en-US" sz="1800" dirty="0"/>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4676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normAutofit/>
          </a:bodyPr>
          <a:lstStyle>
            <a:lvl1pPr>
              <a:defRPr sz="3200">
                <a:solidFill>
                  <a:srgbClr val="3087C2"/>
                </a:solidFill>
              </a:defRPr>
            </a:lvl1pPr>
          </a:lstStyle>
          <a:p>
            <a:r>
              <a:rPr lang="en-US" dirty="0"/>
              <a:t>Click to edit Master title style</a:t>
            </a:r>
          </a:p>
        </p:txBody>
      </p:sp>
      <p:sp>
        <p:nvSpPr>
          <p:cNvPr id="3" name="Content Placeholder 2"/>
          <p:cNvSpPr>
            <a:spLocks noGrp="1" noEditPoints="1"/>
          </p:cNvSpPr>
          <p:nvPr>
            <p:ph idx="1"/>
          </p:nvPr>
        </p:nvSpPr>
        <p:spPr>
          <a:xfrm>
            <a:off x="457200" y="1646242"/>
            <a:ext cx="8229600" cy="4525963"/>
          </a:xfrm>
        </p:spPr>
        <p:txBody>
          <a:bodyPr/>
          <a:lstStyle>
            <a:lvl1pPr>
              <a:defRPr sz="2400">
                <a:solidFill>
                  <a:schemeClr val="tx1">
                    <a:lumMod val="65000"/>
                    <a:lumOff val="35000"/>
                  </a:schemeClr>
                </a:solidFill>
              </a:defRPr>
            </a:lvl1pPr>
            <a:lvl2pPr>
              <a:defRPr sz="2000">
                <a:solidFill>
                  <a:schemeClr val="tx1">
                    <a:lumMod val="65000"/>
                    <a:lumOff val="35000"/>
                  </a:schemeClr>
                </a:solidFill>
              </a:defRPr>
            </a:lvl2pPr>
            <a:lvl3pPr>
              <a:defRPr sz="2000">
                <a:solidFill>
                  <a:schemeClr val="tx1">
                    <a:lumMod val="65000"/>
                    <a:lumOff val="35000"/>
                  </a:schemeClr>
                </a:solidFill>
              </a:defRPr>
            </a:lvl3pPr>
            <a:lvl4pPr>
              <a:defRPr sz="2000">
                <a:solidFill>
                  <a:schemeClr val="tx1">
                    <a:lumMod val="65000"/>
                    <a:lumOff val="35000"/>
                  </a:schemeClr>
                </a:solidFill>
              </a:defRPr>
            </a:lvl4pPr>
            <a:lvl5pPr>
              <a:defRPr sz="2000">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noEditPoints="1"/>
          </p:cNvSpPr>
          <p:nvPr>
            <p:ph type="sldNum" sz="quarter" idx="12"/>
          </p:nvPr>
        </p:nvSpPr>
        <p:spPr>
          <a:xfrm>
            <a:off x="3352800" y="6324605"/>
            <a:ext cx="2133600" cy="365125"/>
          </a:xfrm>
          <a:prstGeom prst="rect">
            <a:avLst/>
          </a:prstGeom>
        </p:spPr>
        <p:txBody>
          <a:bodyPr/>
          <a:lstStyle>
            <a:lvl1pPr algn="ctr">
              <a:defRPr>
                <a:solidFill>
                  <a:schemeClr val="tx1">
                    <a:lumMod val="50000"/>
                    <a:lumOff val="50000"/>
                  </a:schemeClr>
                </a:solidFill>
              </a:defRPr>
            </a:lvl1pPr>
          </a:lstStyle>
          <a:p>
            <a:fld id="{0E217926-F9A9-47FA-B783-F2787BA341FC}" type="slidenum">
              <a:rPr lang="en-US" smtClean="0"/>
              <a:t>‹#›</a:t>
            </a:fld>
            <a:endParaRPr lang="en-US" dirty="0"/>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noEditPoints="1"/>
          </p:cNvSpPr>
          <p:nvPr>
            <p:ph type="title"/>
          </p:nvPr>
        </p:nvSpPr>
        <p:spPr>
          <a:xfrm>
            <a:off x="722313" y="4406905"/>
            <a:ext cx="7772400" cy="1362075"/>
          </a:xfrm>
        </p:spPr>
        <p:txBody>
          <a:bodyPr anchor="t"/>
          <a:lstStyle>
            <a:lvl1pPr algn="l">
              <a:defRPr sz="4000" b="1" cap="all"/>
            </a:lvl1pPr>
          </a:lstStyle>
          <a:p>
            <a:r>
              <a:rPr lang="en-US"/>
              <a:t>Click to edit Master title style</a:t>
            </a:r>
          </a:p>
        </p:txBody>
      </p:sp>
      <p:sp>
        <p:nvSpPr>
          <p:cNvPr id="3" name="Text Placeholder 2"/>
          <p:cNvSpPr>
            <a:spLocks noGrp="1" noEditPoints="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noEditPoints="1"/>
          </p:cNvSpPr>
          <p:nvPr>
            <p:ph type="dt" sz="half" idx="10"/>
          </p:nvPr>
        </p:nvSpPr>
        <p:spPr>
          <a:xfrm>
            <a:off x="457200" y="6356354"/>
            <a:ext cx="2133600" cy="365125"/>
          </a:xfrm>
          <a:prstGeom prst="rect">
            <a:avLst/>
          </a:prstGeom>
        </p:spPr>
        <p:txBody>
          <a:bodyPr/>
          <a:lstStyle/>
          <a:p>
            <a:endParaRPr lang="en-US" dirty="0"/>
          </a:p>
        </p:txBody>
      </p:sp>
      <p:sp>
        <p:nvSpPr>
          <p:cNvPr id="5" name="Footer Placeholder 4"/>
          <p:cNvSpPr>
            <a:spLocks noGrp="1" noEditPoints="1"/>
          </p:cNvSpPr>
          <p:nvPr>
            <p:ph type="ftr" sz="quarter" idx="11"/>
          </p:nvPr>
        </p:nvSpPr>
        <p:spPr>
          <a:xfrm>
            <a:off x="3124200" y="6356354"/>
            <a:ext cx="2895600" cy="365125"/>
          </a:xfrm>
          <a:prstGeom prst="rect">
            <a:avLst/>
          </a:prstGeom>
        </p:spPr>
        <p:txBody>
          <a:bodyPr/>
          <a:lstStyle/>
          <a:p>
            <a:endParaRPr lang="en-US" dirty="0"/>
          </a:p>
        </p:txBody>
      </p:sp>
      <p:sp>
        <p:nvSpPr>
          <p:cNvPr id="6" name="Slide Number Placeholder 5"/>
          <p:cNvSpPr>
            <a:spLocks noGrp="1" noEditPoints="1"/>
          </p:cNvSpPr>
          <p:nvPr>
            <p:ph type="sldNum" sz="quarter" idx="12"/>
          </p:nvPr>
        </p:nvSpPr>
        <p:spPr>
          <a:xfrm>
            <a:off x="3352800" y="6324605"/>
            <a:ext cx="2133600" cy="365125"/>
          </a:xfrm>
          <a:prstGeom prst="rect">
            <a:avLst/>
          </a:prstGeom>
        </p:spPr>
        <p:txBody>
          <a:bodyPr/>
          <a:lstStyle/>
          <a:p>
            <a:fld id="{33A6EEB2-2D64-43C6-9243-2B06F087DCCC}" type="slidenum">
              <a:rPr lang="en-US" smtClean="0"/>
              <a:t>‹#›</a:t>
            </a:fld>
            <a:endParaRPr lang="en-US" dirty="0"/>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r>
              <a:rPr lang="en-US"/>
              <a:t>Click to edit Master title style</a:t>
            </a:r>
          </a:p>
        </p:txBody>
      </p:sp>
      <p:sp>
        <p:nvSpPr>
          <p:cNvPr id="3" name="Content Placeholder 2"/>
          <p:cNvSpPr>
            <a:spLocks noGrp="1" noEditPoints="1"/>
          </p:cNvSpPr>
          <p:nvPr>
            <p:ph sz="half" idx="1"/>
          </p:nvPr>
        </p:nvSpPr>
        <p:spPr>
          <a:xfrm>
            <a:off x="457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noEditPoints="1"/>
          </p:cNvSpPr>
          <p:nvPr>
            <p:ph sz="half" idx="2"/>
          </p:nvPr>
        </p:nvSpPr>
        <p:spPr>
          <a:xfrm>
            <a:off x="4648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EditPoints="1"/>
          </p:cNvSpPr>
          <p:nvPr>
            <p:ph type="dt" sz="half" idx="10"/>
          </p:nvPr>
        </p:nvSpPr>
        <p:spPr>
          <a:xfrm>
            <a:off x="457200" y="6356354"/>
            <a:ext cx="2133600" cy="365125"/>
          </a:xfrm>
          <a:prstGeom prst="rect">
            <a:avLst/>
          </a:prstGeom>
        </p:spPr>
        <p:txBody>
          <a:bodyPr/>
          <a:lstStyle/>
          <a:p>
            <a:endParaRPr lang="en-US" dirty="0"/>
          </a:p>
        </p:txBody>
      </p:sp>
      <p:sp>
        <p:nvSpPr>
          <p:cNvPr id="6" name="Footer Placeholder 5"/>
          <p:cNvSpPr>
            <a:spLocks noGrp="1" noEditPoints="1"/>
          </p:cNvSpPr>
          <p:nvPr>
            <p:ph type="ftr" sz="quarter" idx="11"/>
          </p:nvPr>
        </p:nvSpPr>
        <p:spPr>
          <a:xfrm>
            <a:off x="3124200" y="6356354"/>
            <a:ext cx="2895600" cy="365125"/>
          </a:xfrm>
          <a:prstGeom prst="rect">
            <a:avLst/>
          </a:prstGeom>
        </p:spPr>
        <p:txBody>
          <a:bodyPr/>
          <a:lstStyle/>
          <a:p>
            <a:endParaRPr lang="en-US" dirty="0"/>
          </a:p>
        </p:txBody>
      </p:sp>
      <p:sp>
        <p:nvSpPr>
          <p:cNvPr id="7" name="Slide Number Placeholder 6"/>
          <p:cNvSpPr>
            <a:spLocks noGrp="1" noEditPoints="1"/>
          </p:cNvSpPr>
          <p:nvPr>
            <p:ph type="sldNum" sz="quarter" idx="12"/>
          </p:nvPr>
        </p:nvSpPr>
        <p:spPr>
          <a:xfrm>
            <a:off x="3352800" y="6324605"/>
            <a:ext cx="2133600" cy="365125"/>
          </a:xfrm>
          <a:prstGeom prst="rect">
            <a:avLst/>
          </a:prstGeom>
        </p:spPr>
        <p:txBody>
          <a:bodyPr/>
          <a:lstStyle/>
          <a:p>
            <a:fld id="{33A6EEB2-2D64-43C6-9243-2B06F087DCCC}" type="slidenum">
              <a:rPr lang="en-US" smtClean="0"/>
              <a:t>‹#›</a:t>
            </a:fld>
            <a:endParaRPr lang="en-US" dirty="0"/>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r>
              <a:rPr lang="en-US"/>
              <a:t>Click to edit Master title style</a:t>
            </a:r>
          </a:p>
        </p:txBody>
      </p:sp>
      <p:sp>
        <p:nvSpPr>
          <p:cNvPr id="3" name="Text Placeholder 2"/>
          <p:cNvSpPr>
            <a:spLocks noGrp="1" noEditPoints="1"/>
          </p:cNvSpPr>
          <p:nvPr>
            <p:ph type="body" idx="1"/>
          </p:nvPr>
        </p:nvSpPr>
        <p:spPr>
          <a:xfrm>
            <a:off x="457200" y="1535115"/>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noEditPoints="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noEditPoints="1"/>
          </p:cNvSpPr>
          <p:nvPr>
            <p:ph type="body" sz="quarter" idx="3"/>
          </p:nvPr>
        </p:nvSpPr>
        <p:spPr>
          <a:xfrm>
            <a:off x="4645029" y="1535115"/>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noEditPoints="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noEditPoints="1"/>
          </p:cNvSpPr>
          <p:nvPr>
            <p:ph type="dt" sz="half" idx="10"/>
          </p:nvPr>
        </p:nvSpPr>
        <p:spPr>
          <a:xfrm>
            <a:off x="457200" y="6356354"/>
            <a:ext cx="2133600" cy="365125"/>
          </a:xfrm>
          <a:prstGeom prst="rect">
            <a:avLst/>
          </a:prstGeom>
        </p:spPr>
        <p:txBody>
          <a:bodyPr/>
          <a:lstStyle/>
          <a:p>
            <a:endParaRPr lang="en-US" dirty="0"/>
          </a:p>
        </p:txBody>
      </p:sp>
      <p:sp>
        <p:nvSpPr>
          <p:cNvPr id="8" name="Footer Placeholder 7"/>
          <p:cNvSpPr>
            <a:spLocks noGrp="1" noEditPoints="1"/>
          </p:cNvSpPr>
          <p:nvPr>
            <p:ph type="ftr" sz="quarter" idx="11"/>
          </p:nvPr>
        </p:nvSpPr>
        <p:spPr>
          <a:xfrm>
            <a:off x="3124200" y="6356354"/>
            <a:ext cx="2895600" cy="365125"/>
          </a:xfrm>
          <a:prstGeom prst="rect">
            <a:avLst/>
          </a:prstGeom>
        </p:spPr>
        <p:txBody>
          <a:bodyPr/>
          <a:lstStyle/>
          <a:p>
            <a:endParaRPr lang="en-US" dirty="0"/>
          </a:p>
        </p:txBody>
      </p:sp>
      <p:sp>
        <p:nvSpPr>
          <p:cNvPr id="9" name="Slide Number Placeholder 8"/>
          <p:cNvSpPr>
            <a:spLocks noGrp="1" noEditPoints="1"/>
          </p:cNvSpPr>
          <p:nvPr>
            <p:ph type="sldNum" sz="quarter" idx="12"/>
          </p:nvPr>
        </p:nvSpPr>
        <p:spPr>
          <a:xfrm>
            <a:off x="3352800" y="6324605"/>
            <a:ext cx="2133600" cy="365125"/>
          </a:xfrm>
          <a:prstGeom prst="rect">
            <a:avLst/>
          </a:prstGeom>
        </p:spPr>
        <p:txBody>
          <a:bodyPr/>
          <a:lstStyle/>
          <a:p>
            <a:fld id="{33A6EEB2-2D64-43C6-9243-2B06F087DCCC}" type="slidenum">
              <a:rPr lang="en-US" smtClean="0"/>
              <a:t>‹#›</a:t>
            </a:fld>
            <a:endParaRPr lang="en-US" dirty="0"/>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r>
              <a:rPr lang="en-US"/>
              <a:t>Click to edit Master title style</a:t>
            </a:r>
          </a:p>
        </p:txBody>
      </p:sp>
      <p:sp>
        <p:nvSpPr>
          <p:cNvPr id="3" name="Date Placeholder 2"/>
          <p:cNvSpPr>
            <a:spLocks noGrp="1" noEditPoints="1"/>
          </p:cNvSpPr>
          <p:nvPr>
            <p:ph type="dt" sz="half" idx="10"/>
          </p:nvPr>
        </p:nvSpPr>
        <p:spPr>
          <a:xfrm>
            <a:off x="457200" y="6356354"/>
            <a:ext cx="2133600" cy="365125"/>
          </a:xfrm>
          <a:prstGeom prst="rect">
            <a:avLst/>
          </a:prstGeom>
        </p:spPr>
        <p:txBody>
          <a:bodyPr/>
          <a:lstStyle/>
          <a:p>
            <a:endParaRPr lang="en-US" dirty="0"/>
          </a:p>
        </p:txBody>
      </p:sp>
      <p:sp>
        <p:nvSpPr>
          <p:cNvPr id="4" name="Footer Placeholder 3"/>
          <p:cNvSpPr>
            <a:spLocks noGrp="1" noEditPoints="1"/>
          </p:cNvSpPr>
          <p:nvPr>
            <p:ph type="ftr" sz="quarter" idx="11"/>
          </p:nvPr>
        </p:nvSpPr>
        <p:spPr>
          <a:xfrm>
            <a:off x="3124200" y="6356354"/>
            <a:ext cx="2895600" cy="365125"/>
          </a:xfrm>
          <a:prstGeom prst="rect">
            <a:avLst/>
          </a:prstGeom>
        </p:spPr>
        <p:txBody>
          <a:bodyPr/>
          <a:lstStyle/>
          <a:p>
            <a:endParaRPr lang="en-US" dirty="0"/>
          </a:p>
        </p:txBody>
      </p:sp>
      <p:sp>
        <p:nvSpPr>
          <p:cNvPr id="5" name="Slide Number Placeholder 4"/>
          <p:cNvSpPr>
            <a:spLocks noGrp="1" noEditPoints="1"/>
          </p:cNvSpPr>
          <p:nvPr>
            <p:ph type="sldNum" sz="quarter" idx="12"/>
          </p:nvPr>
        </p:nvSpPr>
        <p:spPr>
          <a:xfrm>
            <a:off x="3352800" y="6324605"/>
            <a:ext cx="2133600" cy="365125"/>
          </a:xfrm>
          <a:prstGeom prst="rect">
            <a:avLst/>
          </a:prstGeom>
        </p:spPr>
        <p:txBody>
          <a:bodyPr/>
          <a:lstStyle/>
          <a:p>
            <a:fld id="{33A6EEB2-2D64-43C6-9243-2B06F087DCCC}" type="slidenum">
              <a:rPr lang="en-US" smtClean="0"/>
              <a:t>‹#›</a:t>
            </a:fld>
            <a:endParaRPr lang="en-US" dirty="0"/>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noEditPoints="1"/>
          </p:cNvSpPr>
          <p:nvPr>
            <p:ph type="dt" sz="half" idx="10"/>
          </p:nvPr>
        </p:nvSpPr>
        <p:spPr>
          <a:xfrm>
            <a:off x="457200" y="6356354"/>
            <a:ext cx="2133600" cy="365125"/>
          </a:xfrm>
          <a:prstGeom prst="rect">
            <a:avLst/>
          </a:prstGeom>
        </p:spPr>
        <p:txBody>
          <a:bodyPr/>
          <a:lstStyle/>
          <a:p>
            <a:endParaRPr lang="en-US" dirty="0"/>
          </a:p>
        </p:txBody>
      </p:sp>
      <p:sp>
        <p:nvSpPr>
          <p:cNvPr id="3" name="Footer Placeholder 2"/>
          <p:cNvSpPr>
            <a:spLocks noGrp="1" noEditPoints="1"/>
          </p:cNvSpPr>
          <p:nvPr>
            <p:ph type="ftr" sz="quarter" idx="11"/>
          </p:nvPr>
        </p:nvSpPr>
        <p:spPr>
          <a:xfrm>
            <a:off x="3124200" y="6356354"/>
            <a:ext cx="2895600" cy="365125"/>
          </a:xfrm>
          <a:prstGeom prst="rect">
            <a:avLst/>
          </a:prstGeom>
        </p:spPr>
        <p:txBody>
          <a:bodyPr/>
          <a:lstStyle/>
          <a:p>
            <a:endParaRPr lang="en-US" dirty="0"/>
          </a:p>
        </p:txBody>
      </p:sp>
      <p:sp>
        <p:nvSpPr>
          <p:cNvPr id="4" name="Slide Number Placeholder 3"/>
          <p:cNvSpPr>
            <a:spLocks noGrp="1" noEditPoints="1"/>
          </p:cNvSpPr>
          <p:nvPr>
            <p:ph type="sldNum" sz="quarter" idx="12"/>
          </p:nvPr>
        </p:nvSpPr>
        <p:spPr>
          <a:xfrm>
            <a:off x="3352800" y="6324605"/>
            <a:ext cx="2133600" cy="365125"/>
          </a:xfrm>
          <a:prstGeom prst="rect">
            <a:avLst/>
          </a:prstGeom>
        </p:spPr>
        <p:txBody>
          <a:bodyPr/>
          <a:lstStyle/>
          <a:p>
            <a:fld id="{33A6EEB2-2D64-43C6-9243-2B06F087DCCC}" type="slidenum">
              <a:rPr lang="en-US" smtClean="0"/>
              <a:t>‹#›</a:t>
            </a:fld>
            <a:endParaRPr lang="en-US" dirty="0"/>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noEditPoints="1"/>
          </p:cNvSpPr>
          <p:nvPr>
            <p:ph type="title"/>
          </p:nvPr>
        </p:nvSpPr>
        <p:spPr>
          <a:xfrm>
            <a:off x="457204" y="273051"/>
            <a:ext cx="3008313" cy="1162051"/>
          </a:xfrm>
        </p:spPr>
        <p:txBody>
          <a:bodyPr anchor="b"/>
          <a:lstStyle>
            <a:lvl1pPr algn="l">
              <a:defRPr sz="2000" b="1"/>
            </a:lvl1pPr>
          </a:lstStyle>
          <a:p>
            <a:r>
              <a:rPr lang="en-US"/>
              <a:t>Click to edit Master title style</a:t>
            </a:r>
          </a:p>
        </p:txBody>
      </p:sp>
      <p:sp>
        <p:nvSpPr>
          <p:cNvPr id="3" name="Content Placeholder 2"/>
          <p:cNvSpPr>
            <a:spLocks noGrp="1" noEditPoints="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noEditPoints="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EditPoints="1"/>
          </p:cNvSpPr>
          <p:nvPr>
            <p:ph type="dt" sz="half" idx="10"/>
          </p:nvPr>
        </p:nvSpPr>
        <p:spPr>
          <a:xfrm>
            <a:off x="457200" y="6356354"/>
            <a:ext cx="2133600" cy="365125"/>
          </a:xfrm>
          <a:prstGeom prst="rect">
            <a:avLst/>
          </a:prstGeom>
        </p:spPr>
        <p:txBody>
          <a:bodyPr/>
          <a:lstStyle/>
          <a:p>
            <a:endParaRPr lang="en-US" dirty="0"/>
          </a:p>
        </p:txBody>
      </p:sp>
      <p:sp>
        <p:nvSpPr>
          <p:cNvPr id="6" name="Footer Placeholder 5"/>
          <p:cNvSpPr>
            <a:spLocks noGrp="1" noEditPoints="1"/>
          </p:cNvSpPr>
          <p:nvPr>
            <p:ph type="ftr" sz="quarter" idx="11"/>
          </p:nvPr>
        </p:nvSpPr>
        <p:spPr>
          <a:xfrm>
            <a:off x="3124200" y="6356354"/>
            <a:ext cx="2895600" cy="365125"/>
          </a:xfrm>
          <a:prstGeom prst="rect">
            <a:avLst/>
          </a:prstGeom>
        </p:spPr>
        <p:txBody>
          <a:bodyPr/>
          <a:lstStyle/>
          <a:p>
            <a:endParaRPr lang="en-US" dirty="0"/>
          </a:p>
        </p:txBody>
      </p:sp>
      <p:sp>
        <p:nvSpPr>
          <p:cNvPr id="7" name="Slide Number Placeholder 6"/>
          <p:cNvSpPr>
            <a:spLocks noGrp="1" noEditPoints="1"/>
          </p:cNvSpPr>
          <p:nvPr>
            <p:ph type="sldNum" sz="quarter" idx="12"/>
          </p:nvPr>
        </p:nvSpPr>
        <p:spPr>
          <a:xfrm>
            <a:off x="3352800" y="6324605"/>
            <a:ext cx="2133600" cy="365125"/>
          </a:xfrm>
          <a:prstGeom prst="rect">
            <a:avLst/>
          </a:prstGeom>
        </p:spPr>
        <p:txBody>
          <a:bodyPr/>
          <a:lstStyle/>
          <a:p>
            <a:fld id="{33A6EEB2-2D64-43C6-9243-2B06F087DCCC}" type="slidenum">
              <a:rPr lang="en-US" smtClean="0"/>
              <a:t>‹#›</a:t>
            </a:fld>
            <a:endParaRPr lang="en-US" dirty="0"/>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noEditPoints="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noEditPoints="1"/>
          </p:cNvSpPr>
          <p:nvPr>
            <p:ph type="body" idx="1"/>
          </p:nvPr>
        </p:nvSpPr>
        <p:spPr>
          <a:xfrm>
            <a:off x="457200" y="1600205"/>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sldLayoutIdLst>
    <p:sldLayoutId id="2147483649" r:id="rId1"/>
    <p:sldLayoutId id="2147483662"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hdr="0" ftr="0" dt="0"/>
  <p:txStyles>
    <p:titleStyle>
      <a:lvl1pPr algn="ctr" defTabSz="914400" rtl="0" eaLnBrk="1" latinLnBrk="0" hangingPunct="1">
        <a:spcBef>
          <a:spcPct val="0"/>
        </a:spcBef>
        <a:buNone/>
        <a:defRPr sz="4400" kern="1200">
          <a:solidFill>
            <a:srgbClr val="3087C2"/>
          </a:solidFill>
          <a:latin typeface="Lato Heavy" panose="020F0502020204030203" pitchFamily="34" charset="0"/>
          <a:ea typeface="Lato Heavy" panose="020F0502020204030203" pitchFamily="34" charset="0"/>
          <a:cs typeface="Lato Heavy" panose="020F0502020204030203"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lumMod val="50000"/>
              <a:lumOff val="50000"/>
            </a:schemeClr>
          </a:solidFill>
          <a:latin typeface="Lato Medium" panose="020F0502020204030203" pitchFamily="34" charset="0"/>
          <a:ea typeface="Lato Medium" panose="020F0502020204030203" pitchFamily="34" charset="0"/>
          <a:cs typeface="Lato Medium" panose="020F0502020204030203" pitchFamily="34" charset="0"/>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lumMod val="50000"/>
              <a:lumOff val="50000"/>
            </a:schemeClr>
          </a:solidFill>
          <a:latin typeface="Lora" panose="02000503000000020004" pitchFamily="2"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lumMod val="50000"/>
              <a:lumOff val="50000"/>
            </a:schemeClr>
          </a:solidFill>
          <a:latin typeface="Lora" panose="02000503000000020004" pitchFamily="2"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lumMod val="50000"/>
              <a:lumOff val="50000"/>
            </a:schemeClr>
          </a:solidFill>
          <a:latin typeface="Lora" panose="02000503000000020004" pitchFamily="2"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lumMod val="50000"/>
              <a:lumOff val="50000"/>
            </a:schemeClr>
          </a:solidFill>
          <a:latin typeface="Lora" panose="02000503000000020004" pitchFamily="2"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4.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24.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33.png"/><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35.jp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diagramDrawing" Target="../diagrams/drawing10.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4950665"/>
            <a:ext cx="6096000" cy="1470025"/>
          </a:xfrm>
        </p:spPr>
        <p:txBody>
          <a:bodyPr>
            <a:normAutofit/>
          </a:bodyPr>
          <a:lstStyle/>
          <a:p>
            <a:pPr algn="l">
              <a:spcBef>
                <a:spcPts val="1200"/>
              </a:spcBef>
              <a:spcAft>
                <a:spcPts val="1200"/>
              </a:spcAft>
            </a:pPr>
            <a:r>
              <a:rPr lang="en-US" sz="3200" i="1" dirty="0">
                <a:solidFill>
                  <a:schemeClr val="accent1"/>
                </a:solidFill>
                <a:latin typeface="Lato Medium" panose="020F0502020204030203" pitchFamily="34" charset="0"/>
                <a:ea typeface="Lato Medium" panose="020F0502020204030203" pitchFamily="34" charset="0"/>
                <a:cs typeface="Lato Medium" panose="020F0502020204030203" pitchFamily="34" charset="0"/>
              </a:rPr>
              <a:t>a partnership serving families</a:t>
            </a:r>
            <a:br>
              <a:rPr lang="en-US" sz="3200" i="1" dirty="0">
                <a:solidFill>
                  <a:schemeClr val="tx1">
                    <a:lumMod val="50000"/>
                    <a:lumOff val="50000"/>
                  </a:schemeClr>
                </a:solidFill>
                <a:latin typeface="Lato Medium" panose="020F0502020204030203" pitchFamily="34" charset="0"/>
                <a:ea typeface="Lato Medium" panose="020F0502020204030203" pitchFamily="34" charset="0"/>
                <a:cs typeface="Lato Medium" panose="020F0502020204030203" pitchFamily="34" charset="0"/>
              </a:rPr>
            </a:br>
            <a:r>
              <a:rPr lang="en-US" sz="2400" i="1" dirty="0">
                <a:solidFill>
                  <a:schemeClr val="tx1">
                    <a:lumMod val="50000"/>
                    <a:lumOff val="50000"/>
                  </a:schemeClr>
                </a:solidFill>
                <a:latin typeface="Lato Medium" panose="020F0502020204030203" pitchFamily="34" charset="0"/>
                <a:ea typeface="Lato Medium" panose="020F0502020204030203" pitchFamily="34" charset="0"/>
                <a:cs typeface="Lato Medium" panose="020F0502020204030203" pitchFamily="34" charset="0"/>
              </a:rPr>
              <a:t>The </a:t>
            </a:r>
            <a:r>
              <a:rPr lang="en-US" sz="2400" i="1" dirty="0" err="1">
                <a:solidFill>
                  <a:schemeClr val="tx1">
                    <a:lumMod val="50000"/>
                    <a:lumOff val="50000"/>
                  </a:schemeClr>
                </a:solidFill>
                <a:latin typeface="Lato Medium" panose="020F0502020204030203" pitchFamily="34" charset="0"/>
                <a:ea typeface="Lato Medium" panose="020F0502020204030203" pitchFamily="34" charset="0"/>
                <a:cs typeface="Lato Medium" panose="020F0502020204030203" pitchFamily="34" charset="0"/>
              </a:rPr>
              <a:t>Funeralwise</a:t>
            </a:r>
            <a:r>
              <a:rPr lang="en-US" sz="2400" i="1" dirty="0">
                <a:solidFill>
                  <a:schemeClr val="tx1">
                    <a:lumMod val="50000"/>
                    <a:lumOff val="50000"/>
                  </a:schemeClr>
                </a:solidFill>
                <a:latin typeface="Lato Medium" panose="020F0502020204030203" pitchFamily="34" charset="0"/>
                <a:ea typeface="Lato Medium" panose="020F0502020204030203" pitchFamily="34" charset="0"/>
                <a:cs typeface="Lato Medium" panose="020F0502020204030203" pitchFamily="34" charset="0"/>
              </a:rPr>
              <a:t> Network of </a:t>
            </a:r>
            <a:br>
              <a:rPr lang="en-US" sz="2400" i="1" dirty="0">
                <a:solidFill>
                  <a:schemeClr val="tx1">
                    <a:lumMod val="50000"/>
                    <a:lumOff val="50000"/>
                  </a:schemeClr>
                </a:solidFill>
                <a:latin typeface="Lato Medium" panose="020F0502020204030203" pitchFamily="34" charset="0"/>
                <a:ea typeface="Lato Medium" panose="020F0502020204030203" pitchFamily="34" charset="0"/>
                <a:cs typeface="Lato Medium" panose="020F0502020204030203" pitchFamily="34" charset="0"/>
              </a:rPr>
            </a:br>
            <a:r>
              <a:rPr lang="en-US" sz="2400" i="1" dirty="0">
                <a:solidFill>
                  <a:schemeClr val="tx1">
                    <a:lumMod val="50000"/>
                    <a:lumOff val="50000"/>
                  </a:schemeClr>
                </a:solidFill>
                <a:latin typeface="Lato Medium" panose="020F0502020204030203" pitchFamily="34" charset="0"/>
                <a:ea typeface="Lato Medium" panose="020F0502020204030203" pitchFamily="34" charset="0"/>
                <a:cs typeface="Lato Medium" panose="020F0502020204030203" pitchFamily="34" charset="0"/>
              </a:rPr>
              <a:t>Planning Specialists and Preferred Providers</a:t>
            </a:r>
          </a:p>
        </p:txBody>
      </p:sp>
      <p:pic>
        <p:nvPicPr>
          <p:cNvPr id="4" name="Picture 3"/>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57200" y="228605"/>
            <a:ext cx="3566160" cy="806049"/>
          </a:xfrm>
          <a:prstGeom prst="rect">
            <a:avLst/>
          </a:prstGeom>
        </p:spPr>
      </p:pic>
      <p:pic>
        <p:nvPicPr>
          <p:cNvPr id="1026"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31" r="-1"/>
          <a:stretch/>
        </p:blipFill>
        <p:spPr bwMode="auto">
          <a:xfrm>
            <a:off x="-76200" y="1260913"/>
            <a:ext cx="9220200" cy="34634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Audio 9">
            <a:hlinkClick r:id="" action="ppaction://media"/>
            <a:extLst>
              <a:ext uri="{FF2B5EF4-FFF2-40B4-BE49-F238E27FC236}">
                <a16:creationId xmlns:a16="http://schemas.microsoft.com/office/drawing/2014/main" id="{E5962B12-4F79-2A9B-C322-DEF8673D99FC}"/>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3289027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idx="4294967295"/>
          </p:nvPr>
        </p:nvSpPr>
        <p:spPr>
          <a:xfrm>
            <a:off x="690265" y="278908"/>
            <a:ext cx="7763470" cy="1308119"/>
          </a:xfrm>
        </p:spPr>
        <p:txBody>
          <a:bodyPr>
            <a:normAutofit/>
          </a:bodyPr>
          <a:lstStyle/>
          <a:p>
            <a:r>
              <a:rPr lang="en-US" sz="3200" b="1" dirty="0">
                <a:solidFill>
                  <a:schemeClr val="tx1"/>
                </a:solidFill>
              </a:rPr>
              <a:t>THE PREFERRED PROVIDER NETWORK</a:t>
            </a:r>
            <a:endParaRPr lang="en-US" sz="3200" b="1" dirty="0">
              <a:solidFill>
                <a:srgbClr val="F18A02"/>
              </a:solidFill>
            </a:endParaRPr>
          </a:p>
        </p:txBody>
      </p:sp>
      <p:sp>
        <p:nvSpPr>
          <p:cNvPr id="4" name="Slide Number Placeholder 3">
            <a:extLst>
              <a:ext uri="{FF2B5EF4-FFF2-40B4-BE49-F238E27FC236}">
                <a16:creationId xmlns:a16="http://schemas.microsoft.com/office/drawing/2014/main" id="{9884EE9B-1D99-E7AF-29F6-4CBA50DC827E}"/>
              </a:ext>
            </a:extLst>
          </p:cNvPr>
          <p:cNvSpPr txBox="1"/>
          <p:nvPr/>
        </p:nvSpPr>
        <p:spPr>
          <a:xfrm>
            <a:off x="3811118" y="6213975"/>
            <a:ext cx="2133600" cy="365125"/>
          </a:xfrm>
          <a:prstGeom prst="rect">
            <a:avLst/>
          </a:prstGeom>
        </p:spPr>
        <p:txBody>
          <a:bodyP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0E217926-F9A9-47FA-B783-F2787BA341FC}" type="slidenum">
              <a:rPr lang="en-US"/>
              <a:t>10</a:t>
            </a:fld>
            <a:endParaRPr lang="en-US" dirty="0"/>
          </a:p>
        </p:txBody>
      </p:sp>
      <p:pic>
        <p:nvPicPr>
          <p:cNvPr id="1028" name="Picture 4">
            <a:extLst>
              <a:ext uri="{FF2B5EF4-FFF2-40B4-BE49-F238E27FC236}">
                <a16:creationId xmlns:a16="http://schemas.microsoft.com/office/drawing/2014/main" id="{50F1F243-D3E0-9A32-0FB2-919E03B4136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1428"/>
          <a:stretch/>
        </p:blipFill>
        <p:spPr bwMode="auto">
          <a:xfrm>
            <a:off x="643199" y="1547955"/>
            <a:ext cx="4826615" cy="352714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48677EFB-4C8D-3BD3-1412-39D98717C6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3061560"/>
            <a:ext cx="4629150" cy="313717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53F1296E-E813-F5E4-99B7-091814513BF0}"/>
              </a:ext>
            </a:extLst>
          </p:cNvPr>
          <p:cNvSpPr txBox="1"/>
          <p:nvPr/>
        </p:nvSpPr>
        <p:spPr>
          <a:xfrm>
            <a:off x="5622541" y="1525574"/>
            <a:ext cx="2968687" cy="1200329"/>
          </a:xfrm>
          <a:prstGeom prst="rect">
            <a:avLst/>
          </a:prstGeom>
          <a:noFill/>
        </p:spPr>
        <p:txBody>
          <a:bodyPr wrap="square" rtlCol="0">
            <a:spAutoFit/>
          </a:bodyPr>
          <a:lstStyle/>
          <a:p>
            <a:r>
              <a:rPr lang="en-US" sz="2400" dirty="0">
                <a:solidFill>
                  <a:srgbClr val="F18A02"/>
                </a:solidFill>
                <a:latin typeface="Lato" panose="020F0502020204030203" pitchFamily="34" charset="0"/>
                <a:ea typeface="Lato" panose="020F0502020204030203" pitchFamily="34" charset="0"/>
                <a:cs typeface="Lato" panose="020F0502020204030203" pitchFamily="34" charset="0"/>
              </a:rPr>
              <a:t>Featured Listings in Provider Directory on Funeralwise.com</a:t>
            </a:r>
          </a:p>
        </p:txBody>
      </p:sp>
    </p:spTree>
    <p:extLst>
      <p:ext uri="{BB962C8B-B14F-4D97-AF65-F5344CB8AC3E}">
        <p14:creationId xmlns:p14="http://schemas.microsoft.com/office/powerpoint/2010/main" val="25341290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idx="4294967295"/>
          </p:nvPr>
        </p:nvSpPr>
        <p:spPr>
          <a:xfrm>
            <a:off x="690265" y="278908"/>
            <a:ext cx="7763470" cy="1308119"/>
          </a:xfrm>
        </p:spPr>
        <p:txBody>
          <a:bodyPr>
            <a:normAutofit/>
          </a:bodyPr>
          <a:lstStyle/>
          <a:p>
            <a:r>
              <a:rPr lang="en-US" sz="3200" b="1" dirty="0">
                <a:solidFill>
                  <a:schemeClr val="tx1"/>
                </a:solidFill>
              </a:rPr>
              <a:t>PREFERRED PROVIDER DETAILS</a:t>
            </a:r>
            <a:endParaRPr lang="en-US" sz="3200" b="1" dirty="0">
              <a:solidFill>
                <a:srgbClr val="F18A02"/>
              </a:solidFill>
            </a:endParaRPr>
          </a:p>
        </p:txBody>
      </p:sp>
      <p:sp>
        <p:nvSpPr>
          <p:cNvPr id="4" name="Slide Number Placeholder 3">
            <a:extLst>
              <a:ext uri="{FF2B5EF4-FFF2-40B4-BE49-F238E27FC236}">
                <a16:creationId xmlns:a16="http://schemas.microsoft.com/office/drawing/2014/main" id="{9884EE9B-1D99-E7AF-29F6-4CBA50DC827E}"/>
              </a:ext>
            </a:extLst>
          </p:cNvPr>
          <p:cNvSpPr txBox="1"/>
          <p:nvPr/>
        </p:nvSpPr>
        <p:spPr>
          <a:xfrm>
            <a:off x="3811118" y="6213975"/>
            <a:ext cx="2133600" cy="365125"/>
          </a:xfrm>
          <a:prstGeom prst="rect">
            <a:avLst/>
          </a:prstGeom>
        </p:spPr>
        <p:txBody>
          <a:bodyP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0E217926-F9A9-47FA-B783-F2787BA341FC}" type="slidenum">
              <a:rPr lang="en-US"/>
              <a:t>11</a:t>
            </a:fld>
            <a:endParaRPr lang="en-US" dirty="0"/>
          </a:p>
        </p:txBody>
      </p:sp>
      <p:pic>
        <p:nvPicPr>
          <p:cNvPr id="5" name="Picture 4">
            <a:extLst>
              <a:ext uri="{FF2B5EF4-FFF2-40B4-BE49-F238E27FC236}">
                <a16:creationId xmlns:a16="http://schemas.microsoft.com/office/drawing/2014/main" id="{14A0B1FB-0182-872A-2861-260A5B96C11D}"/>
              </a:ext>
            </a:extLst>
          </p:cNvPr>
          <p:cNvPicPr>
            <a:picLocks noChangeAspect="1"/>
          </p:cNvPicPr>
          <p:nvPr/>
        </p:nvPicPr>
        <p:blipFill>
          <a:blip r:embed="rId3"/>
          <a:stretch>
            <a:fillRect/>
          </a:stretch>
        </p:blipFill>
        <p:spPr>
          <a:xfrm>
            <a:off x="690271" y="1587023"/>
            <a:ext cx="4878049" cy="4191000"/>
          </a:xfrm>
          <a:prstGeom prst="rect">
            <a:avLst/>
          </a:prstGeom>
          <a:ln>
            <a:solidFill>
              <a:schemeClr val="tx1"/>
            </a:solidFill>
          </a:ln>
        </p:spPr>
      </p:pic>
      <p:sp>
        <p:nvSpPr>
          <p:cNvPr id="6" name="Content Placeholder 2">
            <a:extLst>
              <a:ext uri="{FF2B5EF4-FFF2-40B4-BE49-F238E27FC236}">
                <a16:creationId xmlns:a16="http://schemas.microsoft.com/office/drawing/2014/main" id="{1D022E6C-1BCB-1D61-B14B-4D880BC11F0D}"/>
              </a:ext>
            </a:extLst>
          </p:cNvPr>
          <p:cNvSpPr txBox="1">
            <a:spLocks noEditPoints="1"/>
          </p:cNvSpPr>
          <p:nvPr/>
        </p:nvSpPr>
        <p:spPr>
          <a:xfrm>
            <a:off x="5801378" y="1774970"/>
            <a:ext cx="3114022" cy="403353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lumMod val="50000"/>
                    <a:lumOff val="50000"/>
                  </a:schemeClr>
                </a:solidFill>
                <a:latin typeface="Lato Medium" panose="020F0502020204030203" pitchFamily="34" charset="0"/>
                <a:ea typeface="Lato Medium" panose="020F0502020204030203" pitchFamily="34" charset="0"/>
                <a:cs typeface="Lato Medium" panose="020F0502020204030203" pitchFamily="34" charset="0"/>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lumMod val="50000"/>
                    <a:lumOff val="50000"/>
                  </a:schemeClr>
                </a:solidFill>
                <a:latin typeface="Lora" panose="02000503000000020004" pitchFamily="2"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lumMod val="50000"/>
                    <a:lumOff val="50000"/>
                  </a:schemeClr>
                </a:solidFill>
                <a:latin typeface="Lora" panose="02000503000000020004" pitchFamily="2"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lumMod val="50000"/>
                    <a:lumOff val="50000"/>
                  </a:schemeClr>
                </a:solidFill>
                <a:latin typeface="Lora" panose="02000503000000020004" pitchFamily="2"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lumMod val="50000"/>
                    <a:lumOff val="50000"/>
                  </a:schemeClr>
                </a:solidFill>
                <a:latin typeface="Lora" panose="02000503000000020004" pitchFamily="2"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000" dirty="0">
                <a:solidFill>
                  <a:srgbClr val="F18A02"/>
                </a:solidFill>
                <a:latin typeface="Lato" panose="020F0502020204030203" pitchFamily="34" charset="0"/>
              </a:rPr>
              <a:t>Detailed Web Listing</a:t>
            </a:r>
          </a:p>
          <a:p>
            <a:pPr marL="288925" lvl="1">
              <a:spcBef>
                <a:spcPts val="844"/>
              </a:spcBef>
              <a:buClr>
                <a:schemeClr val="accent1"/>
              </a:buClr>
              <a:buFont typeface="Arial" panose="020B0604020202020204" pitchFamily="34" charset="0"/>
              <a:buChar char="•"/>
            </a:pPr>
            <a:r>
              <a:rPr lang="en-US" sz="1800" dirty="0">
                <a:solidFill>
                  <a:schemeClr val="tx1"/>
                </a:solidFill>
                <a:latin typeface="Lato" panose="020F0502020204030203" pitchFamily="34" charset="0"/>
                <a:ea typeface="Lato" panose="020F0502020204030203" pitchFamily="34" charset="0"/>
                <a:cs typeface="Lato" panose="020F0502020204030203" pitchFamily="34" charset="0"/>
              </a:rPr>
              <a:t>Preferred Providers  control their listing.</a:t>
            </a:r>
          </a:p>
          <a:p>
            <a:pPr marL="288925" lvl="1">
              <a:spcBef>
                <a:spcPts val="844"/>
              </a:spcBef>
              <a:buClr>
                <a:schemeClr val="accent1"/>
              </a:buClr>
              <a:buFont typeface="Arial" panose="020B0604020202020204" pitchFamily="34" charset="0"/>
              <a:buChar char="•"/>
            </a:pPr>
            <a:r>
              <a:rPr lang="en-US" sz="1800" dirty="0">
                <a:solidFill>
                  <a:schemeClr val="tx1"/>
                </a:solidFill>
                <a:latin typeface="Lato" panose="020F0502020204030203" pitchFamily="34" charset="0"/>
                <a:ea typeface="Lato" panose="020F0502020204030203" pitchFamily="34" charset="0"/>
                <a:cs typeface="Lato" panose="020F0502020204030203" pitchFamily="34" charset="0"/>
              </a:rPr>
              <a:t>Listing of packages and prices is optional.</a:t>
            </a:r>
          </a:p>
          <a:p>
            <a:pPr marL="285750" lvl="1">
              <a:spcBef>
                <a:spcPts val="844"/>
              </a:spcBef>
              <a:buClr>
                <a:schemeClr val="accent1"/>
              </a:buClr>
              <a:buFont typeface="Arial" panose="020B0604020202020204" pitchFamily="34" charset="0"/>
              <a:buChar char="•"/>
            </a:pPr>
            <a:r>
              <a:rPr lang="en-US" sz="1800" dirty="0">
                <a:solidFill>
                  <a:schemeClr val="tx1"/>
                </a:solidFill>
                <a:latin typeface="Lato" panose="020F0502020204030203" pitchFamily="34" charset="0"/>
                <a:ea typeface="Lato" panose="020F0502020204030203" pitchFamily="34" charset="0"/>
                <a:cs typeface="Lato" panose="020F0502020204030203" pitchFamily="34" charset="0"/>
              </a:rPr>
              <a:t>Pro Providers get top listings and case referrals.</a:t>
            </a:r>
          </a:p>
          <a:p>
            <a:pPr marL="285750" lvl="1">
              <a:spcBef>
                <a:spcPts val="844"/>
              </a:spcBef>
              <a:buClr>
                <a:schemeClr val="accent1"/>
              </a:buClr>
              <a:buFont typeface="Arial" panose="020B0604020202020204" pitchFamily="34" charset="0"/>
              <a:buChar char="•"/>
            </a:pPr>
            <a:r>
              <a:rPr lang="en-US" sz="1800" dirty="0">
                <a:solidFill>
                  <a:schemeClr val="tx1"/>
                </a:solidFill>
                <a:latin typeface="Lato" panose="020F0502020204030203" pitchFamily="34" charset="0"/>
                <a:ea typeface="Lato" panose="020F0502020204030203" pitchFamily="34" charset="0"/>
                <a:cs typeface="Lato" panose="020F0502020204030203" pitchFamily="34" charset="0"/>
              </a:rPr>
              <a:t>Preferred Provider can be added to a person’s funeral plan in the Wise Planning System.</a:t>
            </a:r>
          </a:p>
        </p:txBody>
      </p:sp>
      <p:sp>
        <p:nvSpPr>
          <p:cNvPr id="7" name="Oval 6">
            <a:extLst>
              <a:ext uri="{FF2B5EF4-FFF2-40B4-BE49-F238E27FC236}">
                <a16:creationId xmlns:a16="http://schemas.microsoft.com/office/drawing/2014/main" id="{3F1195DB-1FBB-692E-8166-A49F78E11AEB}"/>
              </a:ext>
            </a:extLst>
          </p:cNvPr>
          <p:cNvSpPr/>
          <p:nvPr/>
        </p:nvSpPr>
        <p:spPr>
          <a:xfrm>
            <a:off x="457200" y="5257800"/>
            <a:ext cx="1600200" cy="762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9016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noEditPoints="1"/>
          </p:cNvSpPr>
          <p:nvPr>
            <p:ph type="sldNum" sz="quarter" idx="12"/>
          </p:nvPr>
        </p:nvSpPr>
        <p:spPr>
          <a:xfrm>
            <a:off x="3686175" y="6188078"/>
            <a:ext cx="2133600" cy="365125"/>
          </a:xfrm>
        </p:spPr>
        <p:txBody>
          <a:bodyPr/>
          <a:lstStyle/>
          <a:p>
            <a:fld id="{0E217926-F9A9-47FA-B783-F2787BA341FC}" type="slidenum">
              <a:rPr lang="en-US" smtClean="0"/>
              <a:t>12</a:t>
            </a:fld>
            <a:endParaRPr lang="en-US" dirty="0"/>
          </a:p>
        </p:txBody>
      </p:sp>
      <p:sp>
        <p:nvSpPr>
          <p:cNvPr id="8" name="Title 1"/>
          <p:cNvSpPr>
            <a:spLocks noGrp="1" noEditPoints="1"/>
          </p:cNvSpPr>
          <p:nvPr>
            <p:ph type="title"/>
          </p:nvPr>
        </p:nvSpPr>
        <p:spPr>
          <a:xfrm>
            <a:off x="1047750" y="495300"/>
            <a:ext cx="7410450" cy="1143000"/>
          </a:xfrm>
        </p:spPr>
        <p:txBody>
          <a:bodyPr>
            <a:noAutofit/>
          </a:bodyPr>
          <a:lstStyle/>
          <a:p>
            <a:r>
              <a:rPr lang="en-US" sz="3600" b="1" dirty="0">
                <a:solidFill>
                  <a:schemeClr val="tx1"/>
                </a:solidFill>
              </a:rPr>
              <a:t>FUNERAL HOME MARKETING</a:t>
            </a:r>
          </a:p>
        </p:txBody>
      </p:sp>
      <p:sp>
        <p:nvSpPr>
          <p:cNvPr id="5" name="AutoShape 2" descr="Logo">
            <a:extLst>
              <a:ext uri="{FF2B5EF4-FFF2-40B4-BE49-F238E27FC236}">
                <a16:creationId xmlns:a16="http://schemas.microsoft.com/office/drawing/2014/main" id="{02453EC9-D636-B257-4F13-BEF933428D18}"/>
              </a:ext>
            </a:extLst>
          </p:cNvPr>
          <p:cNvSpPr>
            <a:spLocks noChangeAspect="1" noChangeArrowheads="1"/>
          </p:cNvSpPr>
          <p:nvPr/>
        </p:nvSpPr>
        <p:spPr bwMode="auto">
          <a:xfrm>
            <a:off x="4419600" y="3276600"/>
            <a:ext cx="1143000" cy="1143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Logo">
            <a:extLst>
              <a:ext uri="{FF2B5EF4-FFF2-40B4-BE49-F238E27FC236}">
                <a16:creationId xmlns:a16="http://schemas.microsoft.com/office/drawing/2014/main" id="{C39E87EB-D931-5787-5712-260A3ED948F9}"/>
              </a:ext>
            </a:extLst>
          </p:cNvPr>
          <p:cNvSpPr>
            <a:spLocks noChangeAspect="1" noChangeArrowheads="1"/>
          </p:cNvSpPr>
          <p:nvPr/>
        </p:nvSpPr>
        <p:spPr bwMode="auto">
          <a:xfrm>
            <a:off x="2590801" y="3276599"/>
            <a:ext cx="2133600" cy="2133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Picture 10">
            <a:extLst>
              <a:ext uri="{FF2B5EF4-FFF2-40B4-BE49-F238E27FC236}">
                <a16:creationId xmlns:a16="http://schemas.microsoft.com/office/drawing/2014/main" id="{42FB4728-6E4A-4DA4-668F-AC4C28E74012}"/>
              </a:ext>
            </a:extLst>
          </p:cNvPr>
          <p:cNvPicPr>
            <a:picLocks noChangeAspect="1"/>
          </p:cNvPicPr>
          <p:nvPr/>
        </p:nvPicPr>
        <p:blipFill>
          <a:blip r:embed="rId3"/>
          <a:stretch>
            <a:fillRect/>
          </a:stretch>
        </p:blipFill>
        <p:spPr>
          <a:xfrm>
            <a:off x="348161" y="5744845"/>
            <a:ext cx="1897953" cy="886469"/>
          </a:xfrm>
          <a:prstGeom prst="rect">
            <a:avLst/>
          </a:prstGeom>
        </p:spPr>
      </p:pic>
      <p:pic>
        <p:nvPicPr>
          <p:cNvPr id="12" name="Picture 11">
            <a:extLst>
              <a:ext uri="{FF2B5EF4-FFF2-40B4-BE49-F238E27FC236}">
                <a16:creationId xmlns:a16="http://schemas.microsoft.com/office/drawing/2014/main" id="{20B7506C-E074-B580-2DBC-F065B932831B}"/>
              </a:ext>
            </a:extLst>
          </p:cNvPr>
          <p:cNvPicPr>
            <a:picLocks noChangeAspect="1"/>
          </p:cNvPicPr>
          <p:nvPr/>
        </p:nvPicPr>
        <p:blipFill>
          <a:blip r:embed="rId4"/>
          <a:stretch>
            <a:fillRect/>
          </a:stretch>
        </p:blipFill>
        <p:spPr>
          <a:xfrm>
            <a:off x="348161" y="1638306"/>
            <a:ext cx="8447689" cy="402709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noEditPoints="1"/>
          </p:cNvSpPr>
          <p:nvPr>
            <p:ph type="sldNum" sz="quarter" idx="12"/>
          </p:nvPr>
        </p:nvSpPr>
        <p:spPr>
          <a:xfrm>
            <a:off x="3657601" y="6188077"/>
            <a:ext cx="2133600" cy="365125"/>
          </a:xfrm>
        </p:spPr>
        <p:txBody>
          <a:bodyPr/>
          <a:lstStyle/>
          <a:p>
            <a:fld id="{0E217926-F9A9-47FA-B783-F2787BA341FC}" type="slidenum">
              <a:rPr lang="en-US" smtClean="0"/>
              <a:t>13</a:t>
            </a:fld>
            <a:endParaRPr lang="en-US" dirty="0"/>
          </a:p>
        </p:txBody>
      </p:sp>
      <p:sp>
        <p:nvSpPr>
          <p:cNvPr id="8" name="Title 1"/>
          <p:cNvSpPr>
            <a:spLocks noGrp="1" noEditPoints="1"/>
          </p:cNvSpPr>
          <p:nvPr>
            <p:ph type="title"/>
          </p:nvPr>
        </p:nvSpPr>
        <p:spPr>
          <a:xfrm>
            <a:off x="866774" y="597906"/>
            <a:ext cx="7410450" cy="1143000"/>
          </a:xfrm>
        </p:spPr>
        <p:txBody>
          <a:bodyPr>
            <a:noAutofit/>
          </a:bodyPr>
          <a:lstStyle/>
          <a:p>
            <a:r>
              <a:rPr lang="en-US" sz="3600" b="1" dirty="0">
                <a:solidFill>
                  <a:schemeClr val="tx1"/>
                </a:solidFill>
              </a:rPr>
              <a:t>LEAD AND SALES GENERATION</a:t>
            </a:r>
          </a:p>
        </p:txBody>
      </p:sp>
      <p:sp>
        <p:nvSpPr>
          <p:cNvPr id="5" name="AutoShape 2" descr="Logo">
            <a:extLst>
              <a:ext uri="{FF2B5EF4-FFF2-40B4-BE49-F238E27FC236}">
                <a16:creationId xmlns:a16="http://schemas.microsoft.com/office/drawing/2014/main" id="{02453EC9-D636-B257-4F13-BEF933428D18}"/>
              </a:ext>
            </a:extLst>
          </p:cNvPr>
          <p:cNvSpPr>
            <a:spLocks noChangeAspect="1" noChangeArrowheads="1"/>
          </p:cNvSpPr>
          <p:nvPr/>
        </p:nvSpPr>
        <p:spPr bwMode="auto">
          <a:xfrm>
            <a:off x="4419600" y="3276600"/>
            <a:ext cx="1143000" cy="1143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Logo">
            <a:extLst>
              <a:ext uri="{FF2B5EF4-FFF2-40B4-BE49-F238E27FC236}">
                <a16:creationId xmlns:a16="http://schemas.microsoft.com/office/drawing/2014/main" id="{C39E87EB-D931-5787-5712-260A3ED948F9}"/>
              </a:ext>
            </a:extLst>
          </p:cNvPr>
          <p:cNvSpPr>
            <a:spLocks noChangeAspect="1" noChangeArrowheads="1"/>
          </p:cNvSpPr>
          <p:nvPr/>
        </p:nvSpPr>
        <p:spPr bwMode="auto">
          <a:xfrm>
            <a:off x="2590801" y="3276599"/>
            <a:ext cx="2133600" cy="2133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Picture 10">
            <a:extLst>
              <a:ext uri="{FF2B5EF4-FFF2-40B4-BE49-F238E27FC236}">
                <a16:creationId xmlns:a16="http://schemas.microsoft.com/office/drawing/2014/main" id="{42FB4728-6E4A-4DA4-668F-AC4C28E74012}"/>
              </a:ext>
            </a:extLst>
          </p:cNvPr>
          <p:cNvPicPr>
            <a:picLocks noChangeAspect="1"/>
          </p:cNvPicPr>
          <p:nvPr/>
        </p:nvPicPr>
        <p:blipFill>
          <a:blip r:embed="rId3"/>
          <a:stretch>
            <a:fillRect/>
          </a:stretch>
        </p:blipFill>
        <p:spPr>
          <a:xfrm>
            <a:off x="348161" y="5744845"/>
            <a:ext cx="1897953" cy="886469"/>
          </a:xfrm>
          <a:prstGeom prst="rect">
            <a:avLst/>
          </a:prstGeom>
        </p:spPr>
      </p:pic>
      <p:sp>
        <p:nvSpPr>
          <p:cNvPr id="12" name="TextBox 11">
            <a:extLst>
              <a:ext uri="{FF2B5EF4-FFF2-40B4-BE49-F238E27FC236}">
                <a16:creationId xmlns:a16="http://schemas.microsoft.com/office/drawing/2014/main" id="{0AA9B8AC-762C-79A3-E7B7-AFA249CC1A88}"/>
              </a:ext>
            </a:extLst>
          </p:cNvPr>
          <p:cNvSpPr txBox="1"/>
          <p:nvPr/>
        </p:nvSpPr>
        <p:spPr>
          <a:xfrm>
            <a:off x="4239668" y="5114157"/>
            <a:ext cx="4287736" cy="830997"/>
          </a:xfrm>
          <a:prstGeom prst="rect">
            <a:avLst/>
          </a:prstGeom>
          <a:noFill/>
        </p:spPr>
        <p:txBody>
          <a:bodyPr wrap="square" rtlCol="0">
            <a:spAutoFit/>
          </a:bodyPr>
          <a:lstStyle/>
          <a:p>
            <a:r>
              <a:rPr lang="en-US" sz="2400" dirty="0">
                <a:solidFill>
                  <a:srgbClr val="F18A02"/>
                </a:solidFill>
                <a:latin typeface="Lato" panose="020F0502020204030203" pitchFamily="34" charset="0"/>
                <a:ea typeface="Lato" panose="020F0502020204030203" pitchFamily="34" charset="0"/>
                <a:cs typeface="Lato" panose="020F0502020204030203" pitchFamily="34" charset="0"/>
              </a:rPr>
              <a:t>A Multi-faceted Program to Maximize Leads and Sales</a:t>
            </a:r>
          </a:p>
        </p:txBody>
      </p:sp>
      <p:pic>
        <p:nvPicPr>
          <p:cNvPr id="16" name="Picture 15">
            <a:extLst>
              <a:ext uri="{FF2B5EF4-FFF2-40B4-BE49-F238E27FC236}">
                <a16:creationId xmlns:a16="http://schemas.microsoft.com/office/drawing/2014/main" id="{6988972C-DFF9-BBB6-E7CA-28C2E50294A7}"/>
              </a:ext>
            </a:extLst>
          </p:cNvPr>
          <p:cNvPicPr>
            <a:picLocks noChangeAspect="1"/>
          </p:cNvPicPr>
          <p:nvPr/>
        </p:nvPicPr>
        <p:blipFill>
          <a:blip r:embed="rId4"/>
          <a:stretch>
            <a:fillRect/>
          </a:stretch>
        </p:blipFill>
        <p:spPr>
          <a:xfrm>
            <a:off x="499696" y="1744280"/>
            <a:ext cx="8144608" cy="3281976"/>
          </a:xfrm>
          <a:prstGeom prst="rect">
            <a:avLst/>
          </a:prstGeom>
        </p:spPr>
      </p:pic>
    </p:spTree>
    <p:extLst>
      <p:ext uri="{BB962C8B-B14F-4D97-AF65-F5344CB8AC3E}">
        <p14:creationId xmlns:p14="http://schemas.microsoft.com/office/powerpoint/2010/main" val="16631011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noEditPoints="1"/>
          </p:cNvSpPr>
          <p:nvPr>
            <p:ph type="sldNum" sz="quarter" idx="12"/>
          </p:nvPr>
        </p:nvSpPr>
        <p:spPr>
          <a:xfrm>
            <a:off x="3686175" y="6188078"/>
            <a:ext cx="2133600" cy="365125"/>
          </a:xfrm>
        </p:spPr>
        <p:txBody>
          <a:bodyPr/>
          <a:lstStyle/>
          <a:p>
            <a:fld id="{0E217926-F9A9-47FA-B783-F2787BA341FC}" type="slidenum">
              <a:rPr lang="en-US" smtClean="0"/>
              <a:t>14</a:t>
            </a:fld>
            <a:endParaRPr lang="en-US" dirty="0"/>
          </a:p>
        </p:txBody>
      </p:sp>
      <p:sp>
        <p:nvSpPr>
          <p:cNvPr id="8" name="Title 1"/>
          <p:cNvSpPr>
            <a:spLocks noGrp="1" noEditPoints="1"/>
          </p:cNvSpPr>
          <p:nvPr>
            <p:ph type="title"/>
          </p:nvPr>
        </p:nvSpPr>
        <p:spPr>
          <a:xfrm>
            <a:off x="1019176" y="266739"/>
            <a:ext cx="7410450" cy="1143000"/>
          </a:xfrm>
        </p:spPr>
        <p:txBody>
          <a:bodyPr>
            <a:noAutofit/>
          </a:bodyPr>
          <a:lstStyle/>
          <a:p>
            <a:r>
              <a:rPr lang="en-US" sz="3600" b="1" dirty="0">
                <a:solidFill>
                  <a:schemeClr val="tx1"/>
                </a:solidFill>
              </a:rPr>
              <a:t>ARRANGEMENT DATA CAPTURE</a:t>
            </a:r>
          </a:p>
        </p:txBody>
      </p:sp>
      <p:sp>
        <p:nvSpPr>
          <p:cNvPr id="5" name="AutoShape 2" descr="Logo">
            <a:extLst>
              <a:ext uri="{FF2B5EF4-FFF2-40B4-BE49-F238E27FC236}">
                <a16:creationId xmlns:a16="http://schemas.microsoft.com/office/drawing/2014/main" id="{02453EC9-D636-B257-4F13-BEF933428D18}"/>
              </a:ext>
            </a:extLst>
          </p:cNvPr>
          <p:cNvSpPr>
            <a:spLocks noChangeAspect="1" noChangeArrowheads="1"/>
          </p:cNvSpPr>
          <p:nvPr/>
        </p:nvSpPr>
        <p:spPr bwMode="auto">
          <a:xfrm>
            <a:off x="4419600" y="3276600"/>
            <a:ext cx="1143000" cy="1143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Logo">
            <a:extLst>
              <a:ext uri="{FF2B5EF4-FFF2-40B4-BE49-F238E27FC236}">
                <a16:creationId xmlns:a16="http://schemas.microsoft.com/office/drawing/2014/main" id="{C39E87EB-D931-5787-5712-260A3ED948F9}"/>
              </a:ext>
            </a:extLst>
          </p:cNvPr>
          <p:cNvSpPr>
            <a:spLocks noChangeAspect="1" noChangeArrowheads="1"/>
          </p:cNvSpPr>
          <p:nvPr/>
        </p:nvSpPr>
        <p:spPr bwMode="auto">
          <a:xfrm>
            <a:off x="2590801" y="3276599"/>
            <a:ext cx="2133600" cy="2133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Picture 10">
            <a:extLst>
              <a:ext uri="{FF2B5EF4-FFF2-40B4-BE49-F238E27FC236}">
                <a16:creationId xmlns:a16="http://schemas.microsoft.com/office/drawing/2014/main" id="{42FB4728-6E4A-4DA4-668F-AC4C28E74012}"/>
              </a:ext>
            </a:extLst>
          </p:cNvPr>
          <p:cNvPicPr>
            <a:picLocks noChangeAspect="1"/>
          </p:cNvPicPr>
          <p:nvPr/>
        </p:nvPicPr>
        <p:blipFill>
          <a:blip r:embed="rId3"/>
          <a:stretch>
            <a:fillRect/>
          </a:stretch>
        </p:blipFill>
        <p:spPr>
          <a:xfrm>
            <a:off x="348161" y="5744845"/>
            <a:ext cx="1897953" cy="886469"/>
          </a:xfrm>
          <a:prstGeom prst="rect">
            <a:avLst/>
          </a:prstGeom>
        </p:spPr>
      </p:pic>
      <p:pic>
        <p:nvPicPr>
          <p:cNvPr id="2" name="Picture 1">
            <a:extLst>
              <a:ext uri="{FF2B5EF4-FFF2-40B4-BE49-F238E27FC236}">
                <a16:creationId xmlns:a16="http://schemas.microsoft.com/office/drawing/2014/main" id="{95BF2056-92BF-00A6-E067-EE94CF73B877}"/>
              </a:ext>
            </a:extLst>
          </p:cNvPr>
          <p:cNvPicPr>
            <a:picLocks noChangeAspect="1"/>
          </p:cNvPicPr>
          <p:nvPr/>
        </p:nvPicPr>
        <p:blipFill>
          <a:blip r:embed="rId4"/>
          <a:stretch>
            <a:fillRect/>
          </a:stretch>
        </p:blipFill>
        <p:spPr>
          <a:xfrm>
            <a:off x="600633" y="1531470"/>
            <a:ext cx="4573353" cy="3969925"/>
          </a:xfrm>
          <a:prstGeom prst="rect">
            <a:avLst/>
          </a:prstGeom>
        </p:spPr>
      </p:pic>
      <p:pic>
        <p:nvPicPr>
          <p:cNvPr id="6" name="Picture 5">
            <a:extLst>
              <a:ext uri="{FF2B5EF4-FFF2-40B4-BE49-F238E27FC236}">
                <a16:creationId xmlns:a16="http://schemas.microsoft.com/office/drawing/2014/main" id="{B2D564CD-61A9-CB51-23A6-60399FDE66CC}"/>
              </a:ext>
            </a:extLst>
          </p:cNvPr>
          <p:cNvPicPr>
            <a:picLocks noChangeAspect="1"/>
          </p:cNvPicPr>
          <p:nvPr/>
        </p:nvPicPr>
        <p:blipFill rotWithShape="1">
          <a:blip r:embed="rId5"/>
          <a:srcRect l="70593" t="33243" b="-1"/>
          <a:stretch/>
        </p:blipFill>
        <p:spPr>
          <a:xfrm>
            <a:off x="5508920" y="1531470"/>
            <a:ext cx="3034459" cy="3690067"/>
          </a:xfrm>
          <a:prstGeom prst="rect">
            <a:avLst/>
          </a:prstGeom>
        </p:spPr>
      </p:pic>
      <p:sp>
        <p:nvSpPr>
          <p:cNvPr id="3" name="TextBox 2">
            <a:extLst>
              <a:ext uri="{FF2B5EF4-FFF2-40B4-BE49-F238E27FC236}">
                <a16:creationId xmlns:a16="http://schemas.microsoft.com/office/drawing/2014/main" id="{969E7ADB-8614-11DD-BD9D-3B9FFAE3CD43}"/>
              </a:ext>
            </a:extLst>
          </p:cNvPr>
          <p:cNvSpPr txBox="1"/>
          <p:nvPr/>
        </p:nvSpPr>
        <p:spPr>
          <a:xfrm>
            <a:off x="5364882" y="5301338"/>
            <a:ext cx="3598544" cy="830997"/>
          </a:xfrm>
          <a:prstGeom prst="rect">
            <a:avLst/>
          </a:prstGeom>
          <a:noFill/>
        </p:spPr>
        <p:txBody>
          <a:bodyPr wrap="square" rtlCol="0">
            <a:spAutoFit/>
          </a:bodyPr>
          <a:lstStyle/>
          <a:p>
            <a:r>
              <a:rPr lang="en-US" sz="2400" dirty="0">
                <a:solidFill>
                  <a:srgbClr val="F18A02"/>
                </a:solidFill>
                <a:latin typeface="Lato" panose="020F0502020204030203" pitchFamily="34" charset="0"/>
                <a:ea typeface="Lato" panose="020F0502020204030203" pitchFamily="34" charset="0"/>
                <a:cs typeface="Lato" panose="020F0502020204030203" pitchFamily="34" charset="0"/>
              </a:rPr>
              <a:t>Capture arrangement attendees and follow up</a:t>
            </a:r>
          </a:p>
        </p:txBody>
      </p:sp>
    </p:spTree>
    <p:extLst>
      <p:ext uri="{BB962C8B-B14F-4D97-AF65-F5344CB8AC3E}">
        <p14:creationId xmlns:p14="http://schemas.microsoft.com/office/powerpoint/2010/main" val="34173682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noEditPoints="1"/>
          </p:cNvSpPr>
          <p:nvPr>
            <p:ph type="sldNum" sz="quarter" idx="12"/>
          </p:nvPr>
        </p:nvSpPr>
        <p:spPr>
          <a:xfrm>
            <a:off x="3686175" y="6188078"/>
            <a:ext cx="2133600" cy="365125"/>
          </a:xfrm>
        </p:spPr>
        <p:txBody>
          <a:bodyPr/>
          <a:lstStyle/>
          <a:p>
            <a:fld id="{0E217926-F9A9-47FA-B783-F2787BA341FC}" type="slidenum">
              <a:rPr lang="en-US" smtClean="0"/>
              <a:t>15</a:t>
            </a:fld>
            <a:endParaRPr lang="en-US" dirty="0"/>
          </a:p>
        </p:txBody>
      </p:sp>
      <p:sp>
        <p:nvSpPr>
          <p:cNvPr id="8" name="Title 1"/>
          <p:cNvSpPr>
            <a:spLocks noGrp="1" noEditPoints="1"/>
          </p:cNvSpPr>
          <p:nvPr>
            <p:ph type="title"/>
          </p:nvPr>
        </p:nvSpPr>
        <p:spPr>
          <a:xfrm>
            <a:off x="1019175" y="523503"/>
            <a:ext cx="7467600" cy="1143000"/>
          </a:xfrm>
        </p:spPr>
        <p:txBody>
          <a:bodyPr>
            <a:noAutofit/>
          </a:bodyPr>
          <a:lstStyle/>
          <a:p>
            <a:r>
              <a:rPr lang="en-US" sz="3600" b="1" dirty="0">
                <a:solidFill>
                  <a:schemeClr val="tx1"/>
                </a:solidFill>
              </a:rPr>
              <a:t>CAPTURE IN-PERSON ATTENDEES</a:t>
            </a:r>
          </a:p>
        </p:txBody>
      </p:sp>
      <p:sp>
        <p:nvSpPr>
          <p:cNvPr id="5" name="AutoShape 2" descr="Logo">
            <a:extLst>
              <a:ext uri="{FF2B5EF4-FFF2-40B4-BE49-F238E27FC236}">
                <a16:creationId xmlns:a16="http://schemas.microsoft.com/office/drawing/2014/main" id="{02453EC9-D636-B257-4F13-BEF933428D18}"/>
              </a:ext>
            </a:extLst>
          </p:cNvPr>
          <p:cNvSpPr>
            <a:spLocks noChangeAspect="1" noChangeArrowheads="1"/>
          </p:cNvSpPr>
          <p:nvPr/>
        </p:nvSpPr>
        <p:spPr bwMode="auto">
          <a:xfrm>
            <a:off x="4419600" y="3276600"/>
            <a:ext cx="1143000" cy="1143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Picture 10">
            <a:extLst>
              <a:ext uri="{FF2B5EF4-FFF2-40B4-BE49-F238E27FC236}">
                <a16:creationId xmlns:a16="http://schemas.microsoft.com/office/drawing/2014/main" id="{42FB4728-6E4A-4DA4-668F-AC4C28E74012}"/>
              </a:ext>
            </a:extLst>
          </p:cNvPr>
          <p:cNvPicPr>
            <a:picLocks noChangeAspect="1"/>
          </p:cNvPicPr>
          <p:nvPr/>
        </p:nvPicPr>
        <p:blipFill>
          <a:blip r:embed="rId3"/>
          <a:stretch>
            <a:fillRect/>
          </a:stretch>
        </p:blipFill>
        <p:spPr>
          <a:xfrm>
            <a:off x="348161" y="5744845"/>
            <a:ext cx="1897953" cy="886469"/>
          </a:xfrm>
          <a:prstGeom prst="rect">
            <a:avLst/>
          </a:prstGeom>
        </p:spPr>
      </p:pic>
      <p:pic>
        <p:nvPicPr>
          <p:cNvPr id="3" name="Picture 2">
            <a:extLst>
              <a:ext uri="{FF2B5EF4-FFF2-40B4-BE49-F238E27FC236}">
                <a16:creationId xmlns:a16="http://schemas.microsoft.com/office/drawing/2014/main" id="{1D0BB922-337F-E6E2-0C62-D9A5D538176A}"/>
              </a:ext>
            </a:extLst>
          </p:cNvPr>
          <p:cNvPicPr>
            <a:picLocks noChangeAspect="1"/>
          </p:cNvPicPr>
          <p:nvPr/>
        </p:nvPicPr>
        <p:blipFill>
          <a:blip r:embed="rId4"/>
          <a:stretch>
            <a:fillRect/>
          </a:stretch>
        </p:blipFill>
        <p:spPr>
          <a:xfrm>
            <a:off x="1297137" y="1937052"/>
            <a:ext cx="7347565" cy="3366791"/>
          </a:xfrm>
          <a:prstGeom prst="rect">
            <a:avLst/>
          </a:prstGeom>
        </p:spPr>
      </p:pic>
      <p:pic>
        <p:nvPicPr>
          <p:cNvPr id="9" name="Picture 8">
            <a:extLst>
              <a:ext uri="{FF2B5EF4-FFF2-40B4-BE49-F238E27FC236}">
                <a16:creationId xmlns:a16="http://schemas.microsoft.com/office/drawing/2014/main" id="{E2E9FF85-D6D6-958B-6C88-10046D1A08E8}"/>
              </a:ext>
            </a:extLst>
          </p:cNvPr>
          <p:cNvPicPr>
            <a:picLocks noChangeAspect="1"/>
          </p:cNvPicPr>
          <p:nvPr/>
        </p:nvPicPr>
        <p:blipFill rotWithShape="1">
          <a:blip r:embed="rId5"/>
          <a:srcRect l="7390" r="11092"/>
          <a:stretch/>
        </p:blipFill>
        <p:spPr>
          <a:xfrm>
            <a:off x="685800" y="2394260"/>
            <a:ext cx="2057400" cy="2907680"/>
          </a:xfrm>
          <a:prstGeom prst="rect">
            <a:avLst/>
          </a:prstGeom>
        </p:spPr>
      </p:pic>
      <p:sp>
        <p:nvSpPr>
          <p:cNvPr id="2" name="TextBox 1">
            <a:extLst>
              <a:ext uri="{FF2B5EF4-FFF2-40B4-BE49-F238E27FC236}">
                <a16:creationId xmlns:a16="http://schemas.microsoft.com/office/drawing/2014/main" id="{8B3CEBFA-5C50-1F98-2650-22C4D9E6F8DD}"/>
              </a:ext>
            </a:extLst>
          </p:cNvPr>
          <p:cNvSpPr txBox="1"/>
          <p:nvPr/>
        </p:nvSpPr>
        <p:spPr>
          <a:xfrm>
            <a:off x="3200400" y="5301338"/>
            <a:ext cx="5444296" cy="461665"/>
          </a:xfrm>
          <a:prstGeom prst="rect">
            <a:avLst/>
          </a:prstGeom>
          <a:noFill/>
        </p:spPr>
        <p:txBody>
          <a:bodyPr wrap="square" rtlCol="0">
            <a:spAutoFit/>
          </a:bodyPr>
          <a:lstStyle/>
          <a:p>
            <a:r>
              <a:rPr lang="en-US" sz="2400" dirty="0">
                <a:solidFill>
                  <a:srgbClr val="F18A02"/>
                </a:solidFill>
                <a:latin typeface="Lato" panose="020F0502020204030203" pitchFamily="34" charset="0"/>
                <a:ea typeface="Lato" panose="020F0502020204030203" pitchFamily="34" charset="0"/>
                <a:cs typeface="Lato" panose="020F0502020204030203" pitchFamily="34" charset="0"/>
              </a:rPr>
              <a:t>Capture service attendees via QR code</a:t>
            </a:r>
          </a:p>
        </p:txBody>
      </p:sp>
    </p:spTree>
    <p:extLst>
      <p:ext uri="{BB962C8B-B14F-4D97-AF65-F5344CB8AC3E}">
        <p14:creationId xmlns:p14="http://schemas.microsoft.com/office/powerpoint/2010/main" val="10263672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noEditPoints="1"/>
          </p:cNvSpPr>
          <p:nvPr>
            <p:ph type="sldNum" sz="quarter" idx="12"/>
          </p:nvPr>
        </p:nvSpPr>
        <p:spPr>
          <a:xfrm>
            <a:off x="3686175" y="6188078"/>
            <a:ext cx="2133600" cy="365125"/>
          </a:xfrm>
        </p:spPr>
        <p:txBody>
          <a:bodyPr/>
          <a:lstStyle/>
          <a:p>
            <a:fld id="{0E217926-F9A9-47FA-B783-F2787BA341FC}" type="slidenum">
              <a:rPr lang="en-US" smtClean="0"/>
              <a:t>16</a:t>
            </a:fld>
            <a:endParaRPr lang="en-US" dirty="0"/>
          </a:p>
        </p:txBody>
      </p:sp>
      <p:sp>
        <p:nvSpPr>
          <p:cNvPr id="8" name="Title 1"/>
          <p:cNvSpPr>
            <a:spLocks noGrp="1" noEditPoints="1"/>
          </p:cNvSpPr>
          <p:nvPr>
            <p:ph type="title"/>
          </p:nvPr>
        </p:nvSpPr>
        <p:spPr>
          <a:xfrm>
            <a:off x="1285875" y="446145"/>
            <a:ext cx="7410450" cy="1143000"/>
          </a:xfrm>
        </p:spPr>
        <p:txBody>
          <a:bodyPr>
            <a:noAutofit/>
          </a:bodyPr>
          <a:lstStyle/>
          <a:p>
            <a:r>
              <a:rPr lang="en-US" sz="3600" b="1" dirty="0">
                <a:solidFill>
                  <a:schemeClr val="tx1"/>
                </a:solidFill>
              </a:rPr>
              <a:t>CAPTURE VIDEO STREAMING ATTENDEES</a:t>
            </a:r>
          </a:p>
        </p:txBody>
      </p:sp>
      <p:sp>
        <p:nvSpPr>
          <p:cNvPr id="5" name="AutoShape 2" descr="Logo">
            <a:extLst>
              <a:ext uri="{FF2B5EF4-FFF2-40B4-BE49-F238E27FC236}">
                <a16:creationId xmlns:a16="http://schemas.microsoft.com/office/drawing/2014/main" id="{02453EC9-D636-B257-4F13-BEF933428D18}"/>
              </a:ext>
            </a:extLst>
          </p:cNvPr>
          <p:cNvSpPr>
            <a:spLocks noChangeAspect="1" noChangeArrowheads="1"/>
          </p:cNvSpPr>
          <p:nvPr/>
        </p:nvSpPr>
        <p:spPr bwMode="auto">
          <a:xfrm>
            <a:off x="4419600" y="3276600"/>
            <a:ext cx="1143000" cy="1143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Picture 10">
            <a:extLst>
              <a:ext uri="{FF2B5EF4-FFF2-40B4-BE49-F238E27FC236}">
                <a16:creationId xmlns:a16="http://schemas.microsoft.com/office/drawing/2014/main" id="{42FB4728-6E4A-4DA4-668F-AC4C28E74012}"/>
              </a:ext>
            </a:extLst>
          </p:cNvPr>
          <p:cNvPicPr>
            <a:picLocks noChangeAspect="1"/>
          </p:cNvPicPr>
          <p:nvPr/>
        </p:nvPicPr>
        <p:blipFill>
          <a:blip r:embed="rId3"/>
          <a:stretch>
            <a:fillRect/>
          </a:stretch>
        </p:blipFill>
        <p:spPr>
          <a:xfrm>
            <a:off x="348161" y="5744845"/>
            <a:ext cx="1897953" cy="886469"/>
          </a:xfrm>
          <a:prstGeom prst="rect">
            <a:avLst/>
          </a:prstGeom>
        </p:spPr>
      </p:pic>
      <p:sp>
        <p:nvSpPr>
          <p:cNvPr id="2" name="TextBox 1">
            <a:extLst>
              <a:ext uri="{FF2B5EF4-FFF2-40B4-BE49-F238E27FC236}">
                <a16:creationId xmlns:a16="http://schemas.microsoft.com/office/drawing/2014/main" id="{8B3CEBFA-5C50-1F98-2650-22C4D9E6F8DD}"/>
              </a:ext>
            </a:extLst>
          </p:cNvPr>
          <p:cNvSpPr txBox="1"/>
          <p:nvPr/>
        </p:nvSpPr>
        <p:spPr>
          <a:xfrm>
            <a:off x="3277601" y="5610451"/>
            <a:ext cx="5084348" cy="461665"/>
          </a:xfrm>
          <a:prstGeom prst="rect">
            <a:avLst/>
          </a:prstGeom>
          <a:noFill/>
        </p:spPr>
        <p:txBody>
          <a:bodyPr wrap="square" rtlCol="0">
            <a:spAutoFit/>
          </a:bodyPr>
          <a:lstStyle/>
          <a:p>
            <a:r>
              <a:rPr lang="en-US" sz="2400" dirty="0">
                <a:solidFill>
                  <a:srgbClr val="F18A02"/>
                </a:solidFill>
                <a:latin typeface="Lato" panose="020F0502020204030203" pitchFamily="34" charset="0"/>
                <a:ea typeface="Lato" panose="020F0502020204030203" pitchFamily="34" charset="0"/>
                <a:cs typeface="Lato" panose="020F0502020204030203" pitchFamily="34" charset="0"/>
              </a:rPr>
              <a:t>Provide link to Registry Entry form</a:t>
            </a:r>
          </a:p>
        </p:txBody>
      </p:sp>
      <p:pic>
        <p:nvPicPr>
          <p:cNvPr id="3074" name="Picture 2">
            <a:extLst>
              <a:ext uri="{FF2B5EF4-FFF2-40B4-BE49-F238E27FC236}">
                <a16:creationId xmlns:a16="http://schemas.microsoft.com/office/drawing/2014/main" id="{5B2E079E-5839-292F-1EBC-387093F4BF1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403" r="5866" b="4515"/>
          <a:stretch/>
        </p:blipFill>
        <p:spPr bwMode="auto">
          <a:xfrm>
            <a:off x="883823" y="1728217"/>
            <a:ext cx="7071554" cy="3831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12075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noEditPoints="1"/>
          </p:cNvSpPr>
          <p:nvPr>
            <p:ph type="sldNum" sz="quarter" idx="12"/>
          </p:nvPr>
        </p:nvSpPr>
        <p:spPr>
          <a:xfrm>
            <a:off x="3686175" y="6188078"/>
            <a:ext cx="2133600" cy="365125"/>
          </a:xfrm>
        </p:spPr>
        <p:txBody>
          <a:bodyPr/>
          <a:lstStyle/>
          <a:p>
            <a:fld id="{0E217926-F9A9-47FA-B783-F2787BA341FC}" type="slidenum">
              <a:rPr lang="en-US" smtClean="0"/>
              <a:t>17</a:t>
            </a:fld>
            <a:endParaRPr lang="en-US" dirty="0"/>
          </a:p>
        </p:txBody>
      </p:sp>
      <p:sp>
        <p:nvSpPr>
          <p:cNvPr id="8" name="Title 1"/>
          <p:cNvSpPr>
            <a:spLocks noGrp="1" noEditPoints="1"/>
          </p:cNvSpPr>
          <p:nvPr>
            <p:ph type="title"/>
          </p:nvPr>
        </p:nvSpPr>
        <p:spPr>
          <a:xfrm>
            <a:off x="1019176" y="266739"/>
            <a:ext cx="7410450" cy="1143000"/>
          </a:xfrm>
        </p:spPr>
        <p:txBody>
          <a:bodyPr>
            <a:noAutofit/>
          </a:bodyPr>
          <a:lstStyle/>
          <a:p>
            <a:r>
              <a:rPr lang="en-US" sz="3600" b="1" dirty="0">
                <a:solidFill>
                  <a:schemeClr val="tx1"/>
                </a:solidFill>
              </a:rPr>
              <a:t>ONLINE CHAT SERVICE</a:t>
            </a:r>
          </a:p>
        </p:txBody>
      </p:sp>
      <p:sp>
        <p:nvSpPr>
          <p:cNvPr id="5" name="AutoShape 2" descr="Logo">
            <a:extLst>
              <a:ext uri="{FF2B5EF4-FFF2-40B4-BE49-F238E27FC236}">
                <a16:creationId xmlns:a16="http://schemas.microsoft.com/office/drawing/2014/main" id="{02453EC9-D636-B257-4F13-BEF933428D18}"/>
              </a:ext>
            </a:extLst>
          </p:cNvPr>
          <p:cNvSpPr>
            <a:spLocks noChangeAspect="1" noChangeArrowheads="1"/>
          </p:cNvSpPr>
          <p:nvPr/>
        </p:nvSpPr>
        <p:spPr bwMode="auto">
          <a:xfrm>
            <a:off x="4419600" y="3276600"/>
            <a:ext cx="1143000" cy="1143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Logo">
            <a:extLst>
              <a:ext uri="{FF2B5EF4-FFF2-40B4-BE49-F238E27FC236}">
                <a16:creationId xmlns:a16="http://schemas.microsoft.com/office/drawing/2014/main" id="{C39E87EB-D931-5787-5712-260A3ED948F9}"/>
              </a:ext>
            </a:extLst>
          </p:cNvPr>
          <p:cNvSpPr>
            <a:spLocks noChangeAspect="1" noChangeArrowheads="1"/>
          </p:cNvSpPr>
          <p:nvPr/>
        </p:nvSpPr>
        <p:spPr bwMode="auto">
          <a:xfrm>
            <a:off x="2590801" y="3276599"/>
            <a:ext cx="2133600" cy="2133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Picture 10">
            <a:extLst>
              <a:ext uri="{FF2B5EF4-FFF2-40B4-BE49-F238E27FC236}">
                <a16:creationId xmlns:a16="http://schemas.microsoft.com/office/drawing/2014/main" id="{42FB4728-6E4A-4DA4-668F-AC4C28E74012}"/>
              </a:ext>
            </a:extLst>
          </p:cNvPr>
          <p:cNvPicPr>
            <a:picLocks noChangeAspect="1"/>
          </p:cNvPicPr>
          <p:nvPr/>
        </p:nvPicPr>
        <p:blipFill>
          <a:blip r:embed="rId3"/>
          <a:stretch>
            <a:fillRect/>
          </a:stretch>
        </p:blipFill>
        <p:spPr>
          <a:xfrm>
            <a:off x="348161" y="5744845"/>
            <a:ext cx="1897953" cy="886469"/>
          </a:xfrm>
          <a:prstGeom prst="rect">
            <a:avLst/>
          </a:prstGeom>
        </p:spPr>
      </p:pic>
      <p:pic>
        <p:nvPicPr>
          <p:cNvPr id="10" name="Picture 9">
            <a:extLst>
              <a:ext uri="{FF2B5EF4-FFF2-40B4-BE49-F238E27FC236}">
                <a16:creationId xmlns:a16="http://schemas.microsoft.com/office/drawing/2014/main" id="{39CD7CE4-B880-A6DB-E98C-BD06ED39B9F6}"/>
              </a:ext>
            </a:extLst>
          </p:cNvPr>
          <p:cNvPicPr>
            <a:picLocks noChangeAspect="1"/>
          </p:cNvPicPr>
          <p:nvPr/>
        </p:nvPicPr>
        <p:blipFill>
          <a:blip r:embed="rId4"/>
          <a:stretch>
            <a:fillRect/>
          </a:stretch>
        </p:blipFill>
        <p:spPr>
          <a:xfrm>
            <a:off x="516270" y="1447807"/>
            <a:ext cx="8111471" cy="4114799"/>
          </a:xfrm>
          <a:prstGeom prst="rect">
            <a:avLst/>
          </a:prstGeom>
        </p:spPr>
      </p:pic>
      <p:sp>
        <p:nvSpPr>
          <p:cNvPr id="2" name="TextBox 1">
            <a:extLst>
              <a:ext uri="{FF2B5EF4-FFF2-40B4-BE49-F238E27FC236}">
                <a16:creationId xmlns:a16="http://schemas.microsoft.com/office/drawing/2014/main" id="{25D8559F-8AA6-CA45-F35C-92745932BC36}"/>
              </a:ext>
            </a:extLst>
          </p:cNvPr>
          <p:cNvSpPr txBox="1"/>
          <p:nvPr/>
        </p:nvSpPr>
        <p:spPr>
          <a:xfrm>
            <a:off x="2971801" y="5577846"/>
            <a:ext cx="5824044" cy="461665"/>
          </a:xfrm>
          <a:prstGeom prst="rect">
            <a:avLst/>
          </a:prstGeom>
          <a:noFill/>
        </p:spPr>
        <p:txBody>
          <a:bodyPr wrap="square" rtlCol="0">
            <a:spAutoFit/>
          </a:bodyPr>
          <a:lstStyle/>
          <a:p>
            <a:r>
              <a:rPr lang="en-US" sz="2400" dirty="0">
                <a:solidFill>
                  <a:srgbClr val="F18A02"/>
                </a:solidFill>
                <a:latin typeface="Lato" panose="020F0502020204030203" pitchFamily="34" charset="0"/>
                <a:ea typeface="Lato" panose="020F0502020204030203" pitchFamily="34" charset="0"/>
                <a:cs typeface="Lato" panose="020F0502020204030203" pitchFamily="34" charset="0"/>
              </a:rPr>
              <a:t>Live and automated Chat on your website</a:t>
            </a:r>
          </a:p>
        </p:txBody>
      </p:sp>
    </p:spTree>
    <p:extLst>
      <p:ext uri="{BB962C8B-B14F-4D97-AF65-F5344CB8AC3E}">
        <p14:creationId xmlns:p14="http://schemas.microsoft.com/office/powerpoint/2010/main" val="38176406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noEditPoints="1"/>
          </p:cNvSpPr>
          <p:nvPr>
            <p:ph type="sldNum" sz="quarter" idx="12"/>
          </p:nvPr>
        </p:nvSpPr>
        <p:spPr>
          <a:xfrm>
            <a:off x="3686175" y="6188078"/>
            <a:ext cx="2133600" cy="365125"/>
          </a:xfrm>
        </p:spPr>
        <p:txBody>
          <a:bodyPr/>
          <a:lstStyle/>
          <a:p>
            <a:fld id="{0E217926-F9A9-47FA-B783-F2787BA341FC}" type="slidenum">
              <a:rPr lang="en-US" smtClean="0"/>
              <a:t>18</a:t>
            </a:fld>
            <a:endParaRPr lang="en-US" dirty="0"/>
          </a:p>
        </p:txBody>
      </p:sp>
      <p:sp>
        <p:nvSpPr>
          <p:cNvPr id="8" name="Title 1"/>
          <p:cNvSpPr>
            <a:spLocks noGrp="1" noEditPoints="1"/>
          </p:cNvSpPr>
          <p:nvPr>
            <p:ph type="title"/>
          </p:nvPr>
        </p:nvSpPr>
        <p:spPr>
          <a:xfrm>
            <a:off x="1047750" y="390561"/>
            <a:ext cx="7410450" cy="1143000"/>
          </a:xfrm>
        </p:spPr>
        <p:txBody>
          <a:bodyPr>
            <a:noAutofit/>
          </a:bodyPr>
          <a:lstStyle/>
          <a:p>
            <a:r>
              <a:rPr lang="en-US" sz="3600" b="1" dirty="0">
                <a:solidFill>
                  <a:schemeClr val="tx1"/>
                </a:solidFill>
              </a:rPr>
              <a:t>SOCIAL MEDIA MARKETING</a:t>
            </a:r>
          </a:p>
        </p:txBody>
      </p:sp>
      <p:sp>
        <p:nvSpPr>
          <p:cNvPr id="5" name="AutoShape 2" descr="Logo">
            <a:extLst>
              <a:ext uri="{FF2B5EF4-FFF2-40B4-BE49-F238E27FC236}">
                <a16:creationId xmlns:a16="http://schemas.microsoft.com/office/drawing/2014/main" id="{02453EC9-D636-B257-4F13-BEF933428D18}"/>
              </a:ext>
            </a:extLst>
          </p:cNvPr>
          <p:cNvSpPr>
            <a:spLocks noChangeAspect="1" noChangeArrowheads="1"/>
          </p:cNvSpPr>
          <p:nvPr/>
        </p:nvSpPr>
        <p:spPr bwMode="auto">
          <a:xfrm>
            <a:off x="4419600" y="3276600"/>
            <a:ext cx="1143000" cy="1143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Picture 10">
            <a:extLst>
              <a:ext uri="{FF2B5EF4-FFF2-40B4-BE49-F238E27FC236}">
                <a16:creationId xmlns:a16="http://schemas.microsoft.com/office/drawing/2014/main" id="{42FB4728-6E4A-4DA4-668F-AC4C28E74012}"/>
              </a:ext>
            </a:extLst>
          </p:cNvPr>
          <p:cNvPicPr>
            <a:picLocks noChangeAspect="1"/>
          </p:cNvPicPr>
          <p:nvPr/>
        </p:nvPicPr>
        <p:blipFill>
          <a:blip r:embed="rId3"/>
          <a:stretch>
            <a:fillRect/>
          </a:stretch>
        </p:blipFill>
        <p:spPr>
          <a:xfrm>
            <a:off x="348161" y="5744845"/>
            <a:ext cx="1897953" cy="886469"/>
          </a:xfrm>
          <a:prstGeom prst="rect">
            <a:avLst/>
          </a:prstGeom>
        </p:spPr>
      </p:pic>
      <p:pic>
        <p:nvPicPr>
          <p:cNvPr id="9" name="Picture 8">
            <a:extLst>
              <a:ext uri="{FF2B5EF4-FFF2-40B4-BE49-F238E27FC236}">
                <a16:creationId xmlns:a16="http://schemas.microsoft.com/office/drawing/2014/main" id="{69BAEC16-1FCD-EF03-CF03-63769550F8A5}"/>
              </a:ext>
            </a:extLst>
          </p:cNvPr>
          <p:cNvPicPr>
            <a:picLocks noChangeAspect="1"/>
          </p:cNvPicPr>
          <p:nvPr/>
        </p:nvPicPr>
        <p:blipFill>
          <a:blip r:embed="rId4"/>
          <a:stretch>
            <a:fillRect/>
          </a:stretch>
        </p:blipFill>
        <p:spPr>
          <a:xfrm>
            <a:off x="917024" y="1527220"/>
            <a:ext cx="7309952" cy="4018231"/>
          </a:xfrm>
          <a:prstGeom prst="rect">
            <a:avLst/>
          </a:prstGeom>
          <a:ln>
            <a:solidFill>
              <a:schemeClr val="tx1"/>
            </a:solidFill>
          </a:ln>
        </p:spPr>
      </p:pic>
      <p:sp>
        <p:nvSpPr>
          <p:cNvPr id="2" name="TextBox 1">
            <a:extLst>
              <a:ext uri="{FF2B5EF4-FFF2-40B4-BE49-F238E27FC236}">
                <a16:creationId xmlns:a16="http://schemas.microsoft.com/office/drawing/2014/main" id="{89F79FB3-E9ED-DC6A-55DC-0B39613CC892}"/>
              </a:ext>
            </a:extLst>
          </p:cNvPr>
          <p:cNvSpPr txBox="1"/>
          <p:nvPr/>
        </p:nvSpPr>
        <p:spPr>
          <a:xfrm>
            <a:off x="3838130" y="5635933"/>
            <a:ext cx="4388846" cy="461665"/>
          </a:xfrm>
          <a:prstGeom prst="rect">
            <a:avLst/>
          </a:prstGeom>
          <a:noFill/>
        </p:spPr>
        <p:txBody>
          <a:bodyPr wrap="square" rtlCol="0">
            <a:spAutoFit/>
          </a:bodyPr>
          <a:lstStyle/>
          <a:p>
            <a:r>
              <a:rPr lang="en-US" sz="2400" dirty="0">
                <a:solidFill>
                  <a:srgbClr val="F18A02"/>
                </a:solidFill>
                <a:latin typeface="Lato" panose="020F0502020204030203" pitchFamily="34" charset="0"/>
                <a:ea typeface="Lato" panose="020F0502020204030203" pitchFamily="34" charset="0"/>
                <a:cs typeface="Lato" panose="020F0502020204030203" pitchFamily="34" charset="0"/>
              </a:rPr>
              <a:t>“Faces on </a:t>
            </a:r>
            <a:r>
              <a:rPr lang="en-US" sz="2400" dirty="0" err="1">
                <a:solidFill>
                  <a:srgbClr val="F18A02"/>
                </a:solidFill>
                <a:latin typeface="Lato" panose="020F0502020204030203" pitchFamily="34" charset="0"/>
                <a:ea typeface="Lato" panose="020F0502020204030203" pitchFamily="34" charset="0"/>
                <a:cs typeface="Lato" panose="020F0502020204030203" pitchFamily="34" charset="0"/>
              </a:rPr>
              <a:t>Facebook”postings</a:t>
            </a:r>
            <a:endParaRPr lang="en-US" sz="2400" dirty="0">
              <a:solidFill>
                <a:srgbClr val="F18A02"/>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35762286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noEditPoints="1"/>
          </p:cNvSpPr>
          <p:nvPr>
            <p:ph type="sldNum" sz="quarter" idx="12"/>
          </p:nvPr>
        </p:nvSpPr>
        <p:spPr>
          <a:xfrm>
            <a:off x="3686175" y="6188078"/>
            <a:ext cx="2133600" cy="365125"/>
          </a:xfrm>
        </p:spPr>
        <p:txBody>
          <a:bodyPr/>
          <a:lstStyle/>
          <a:p>
            <a:fld id="{0E217926-F9A9-47FA-B783-F2787BA341FC}" type="slidenum">
              <a:rPr lang="en-US" smtClean="0"/>
              <a:t>19</a:t>
            </a:fld>
            <a:endParaRPr lang="en-US" dirty="0"/>
          </a:p>
        </p:txBody>
      </p:sp>
      <p:sp>
        <p:nvSpPr>
          <p:cNvPr id="8" name="Title 1"/>
          <p:cNvSpPr>
            <a:spLocks noGrp="1" noEditPoints="1"/>
          </p:cNvSpPr>
          <p:nvPr>
            <p:ph type="title"/>
          </p:nvPr>
        </p:nvSpPr>
        <p:spPr>
          <a:xfrm>
            <a:off x="866775" y="528125"/>
            <a:ext cx="7410450" cy="1143000"/>
          </a:xfrm>
        </p:spPr>
        <p:txBody>
          <a:bodyPr>
            <a:noAutofit/>
          </a:bodyPr>
          <a:lstStyle/>
          <a:p>
            <a:r>
              <a:rPr lang="en-US" sz="3600" b="1" dirty="0">
                <a:solidFill>
                  <a:schemeClr val="tx1"/>
                </a:solidFill>
              </a:rPr>
              <a:t>GEO LOCATION MARKETING</a:t>
            </a:r>
          </a:p>
        </p:txBody>
      </p:sp>
      <p:sp>
        <p:nvSpPr>
          <p:cNvPr id="5" name="AutoShape 2" descr="Logo">
            <a:extLst>
              <a:ext uri="{FF2B5EF4-FFF2-40B4-BE49-F238E27FC236}">
                <a16:creationId xmlns:a16="http://schemas.microsoft.com/office/drawing/2014/main" id="{02453EC9-D636-B257-4F13-BEF933428D18}"/>
              </a:ext>
            </a:extLst>
          </p:cNvPr>
          <p:cNvSpPr>
            <a:spLocks noChangeAspect="1" noChangeArrowheads="1"/>
          </p:cNvSpPr>
          <p:nvPr/>
        </p:nvSpPr>
        <p:spPr bwMode="auto">
          <a:xfrm>
            <a:off x="4419600" y="3276600"/>
            <a:ext cx="1143000" cy="1143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Logo">
            <a:extLst>
              <a:ext uri="{FF2B5EF4-FFF2-40B4-BE49-F238E27FC236}">
                <a16:creationId xmlns:a16="http://schemas.microsoft.com/office/drawing/2014/main" id="{C39E87EB-D931-5787-5712-260A3ED948F9}"/>
              </a:ext>
            </a:extLst>
          </p:cNvPr>
          <p:cNvSpPr>
            <a:spLocks noChangeAspect="1" noChangeArrowheads="1"/>
          </p:cNvSpPr>
          <p:nvPr/>
        </p:nvSpPr>
        <p:spPr bwMode="auto">
          <a:xfrm>
            <a:off x="2497494" y="3184171"/>
            <a:ext cx="2133600" cy="2133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Picture 10">
            <a:extLst>
              <a:ext uri="{FF2B5EF4-FFF2-40B4-BE49-F238E27FC236}">
                <a16:creationId xmlns:a16="http://schemas.microsoft.com/office/drawing/2014/main" id="{42FB4728-6E4A-4DA4-668F-AC4C28E74012}"/>
              </a:ext>
            </a:extLst>
          </p:cNvPr>
          <p:cNvPicPr>
            <a:picLocks noChangeAspect="1"/>
          </p:cNvPicPr>
          <p:nvPr/>
        </p:nvPicPr>
        <p:blipFill>
          <a:blip r:embed="rId3"/>
          <a:stretch>
            <a:fillRect/>
          </a:stretch>
        </p:blipFill>
        <p:spPr>
          <a:xfrm>
            <a:off x="348161" y="5744845"/>
            <a:ext cx="1897953" cy="886469"/>
          </a:xfrm>
          <a:prstGeom prst="rect">
            <a:avLst/>
          </a:prstGeom>
        </p:spPr>
      </p:pic>
      <p:sp>
        <p:nvSpPr>
          <p:cNvPr id="20" name="TextBox 19">
            <a:extLst>
              <a:ext uri="{FF2B5EF4-FFF2-40B4-BE49-F238E27FC236}">
                <a16:creationId xmlns:a16="http://schemas.microsoft.com/office/drawing/2014/main" id="{F7CA9FAF-CA87-76DF-3DC3-D0991553A106}"/>
              </a:ext>
            </a:extLst>
          </p:cNvPr>
          <p:cNvSpPr txBox="1"/>
          <p:nvPr/>
        </p:nvSpPr>
        <p:spPr>
          <a:xfrm>
            <a:off x="2993953" y="5530439"/>
            <a:ext cx="5651655" cy="461665"/>
          </a:xfrm>
          <a:prstGeom prst="rect">
            <a:avLst/>
          </a:prstGeom>
          <a:noFill/>
        </p:spPr>
        <p:txBody>
          <a:bodyPr wrap="square" rtlCol="0">
            <a:spAutoFit/>
          </a:bodyPr>
          <a:lstStyle/>
          <a:p>
            <a:r>
              <a:rPr lang="en-US" sz="2400" dirty="0">
                <a:solidFill>
                  <a:srgbClr val="F18A02"/>
                </a:solidFill>
                <a:latin typeface="Lato" panose="020F0502020204030203" pitchFamily="34" charset="0"/>
                <a:ea typeface="Lato" panose="020F0502020204030203" pitchFamily="34" charset="0"/>
                <a:cs typeface="Lato" panose="020F0502020204030203" pitchFamily="34" charset="0"/>
              </a:rPr>
              <a:t>Digital display ads to selected local areas</a:t>
            </a:r>
          </a:p>
        </p:txBody>
      </p:sp>
      <p:pic>
        <p:nvPicPr>
          <p:cNvPr id="3" name="Picture 2">
            <a:extLst>
              <a:ext uri="{FF2B5EF4-FFF2-40B4-BE49-F238E27FC236}">
                <a16:creationId xmlns:a16="http://schemas.microsoft.com/office/drawing/2014/main" id="{D9047219-4DDE-6A5F-B8D7-AACD6ED20BCF}"/>
              </a:ext>
            </a:extLst>
          </p:cNvPr>
          <p:cNvPicPr>
            <a:picLocks noChangeAspect="1"/>
          </p:cNvPicPr>
          <p:nvPr/>
        </p:nvPicPr>
        <p:blipFill>
          <a:blip r:embed="rId4"/>
          <a:stretch>
            <a:fillRect/>
          </a:stretch>
        </p:blipFill>
        <p:spPr>
          <a:xfrm>
            <a:off x="544301" y="1671131"/>
            <a:ext cx="8055398" cy="3752977"/>
          </a:xfrm>
          <a:prstGeom prst="rect">
            <a:avLst/>
          </a:prstGeom>
        </p:spPr>
      </p:pic>
    </p:spTree>
    <p:extLst>
      <p:ext uri="{BB962C8B-B14F-4D97-AF65-F5344CB8AC3E}">
        <p14:creationId xmlns:p14="http://schemas.microsoft.com/office/powerpoint/2010/main" val="13251527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ctrTitle"/>
          </p:nvPr>
        </p:nvSpPr>
        <p:spPr>
          <a:xfrm>
            <a:off x="137160" y="5601336"/>
            <a:ext cx="7772400" cy="1241424"/>
          </a:xfrm>
        </p:spPr>
        <p:txBody>
          <a:bodyPr>
            <a:normAutofit/>
          </a:bodyPr>
          <a:lstStyle/>
          <a:p>
            <a:pPr algn="l"/>
            <a:r>
              <a:rPr lang="en-US" sz="2800" i="1" dirty="0">
                <a:solidFill>
                  <a:schemeClr val="bg1">
                    <a:lumMod val="50000"/>
                  </a:schemeClr>
                </a:solidFill>
                <a:latin typeface="Lora" panose="02000503000000020004" pitchFamily="2" charset="0"/>
              </a:rPr>
              <a:t>A unique, multi-dimensional enterprise providing end-of-life resources</a:t>
            </a:r>
            <a:endParaRPr lang="en-US" sz="2800" dirty="0">
              <a:solidFill>
                <a:schemeClr val="tx1">
                  <a:lumMod val="65000"/>
                  <a:lumOff val="35000"/>
                </a:schemeClr>
              </a:solidFill>
              <a:latin typeface="Lato Medium" panose="020F0502020204030203" pitchFamily="34" charset="0"/>
              <a:ea typeface="Lato Medium" panose="020F0502020204030203" pitchFamily="34" charset="0"/>
              <a:cs typeface="Lato Medium" panose="020F0502020204030203" pitchFamily="34" charset="0"/>
            </a:endParaRPr>
          </a:p>
        </p:txBody>
      </p:sp>
      <p:pic>
        <p:nvPicPr>
          <p:cNvPr id="4" name="Picture 3"/>
          <p:cNvPicPr>
            <a:picLocks noChangeAspect="1"/>
          </p:cNvPicPr>
          <p:nvPr/>
        </p:nvPicPr>
        <p:blipFill>
          <a:blip r:embed="rId3"/>
          <a:srcRect/>
          <a:stretch>
            <a:fillRect/>
          </a:stretch>
        </p:blipFill>
        <p:spPr>
          <a:xfrm>
            <a:off x="457200" y="228605"/>
            <a:ext cx="3566160" cy="806049"/>
          </a:xfrm>
          <a:prstGeom prst="rect">
            <a:avLst/>
          </a:prstGeom>
        </p:spPr>
      </p:pic>
      <p:sp>
        <p:nvSpPr>
          <p:cNvPr id="7" name="AutoShape 4" descr="Integrity marketing group logo"/>
          <p:cNvSpPr>
            <a:spLocks noChangeAspect="1" noChangeArrowheads="1"/>
          </p:cNvSpPr>
          <p:nvPr/>
        </p:nvSpPr>
        <p:spPr bwMode="auto">
          <a:xfrm>
            <a:off x="4572000" y="3429000"/>
            <a:ext cx="304800" cy="304800"/>
          </a:xfrm>
          <a:prstGeom prst="rect">
            <a:avLst/>
          </a:prstGeom>
          <a:noFill/>
        </p:spPr>
        <p:txBody>
          <a:bodyPr vert="horz" wrap="square" lIns="91440" tIns="45720" rIns="91440" bIns="45720" anchor="t">
            <a:prstTxWarp prst="textNoShape">
              <a:avLst/>
            </a:prstTxWarp>
          </a:bodyPr>
          <a:lstStyle/>
          <a:p>
            <a:endParaRPr lang="en-US"/>
          </a:p>
        </p:txBody>
      </p:sp>
      <p:pic>
        <p:nvPicPr>
          <p:cNvPr id="6" name="Picture 5"/>
          <p:cNvPicPr>
            <a:picLocks noChangeAspect="1"/>
          </p:cNvPicPr>
          <p:nvPr/>
        </p:nvPicPr>
        <p:blipFill>
          <a:blip r:embed="rId4"/>
          <a:srcRect/>
          <a:stretch>
            <a:fillRect/>
          </a:stretch>
        </p:blipFill>
        <p:spPr>
          <a:xfrm>
            <a:off x="0" y="1178626"/>
            <a:ext cx="9144000" cy="4500759"/>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noEditPoints="1"/>
          </p:cNvSpPr>
          <p:nvPr>
            <p:ph type="sldNum" sz="quarter" idx="12"/>
          </p:nvPr>
        </p:nvSpPr>
        <p:spPr>
          <a:xfrm>
            <a:off x="3686175" y="6188078"/>
            <a:ext cx="2133600" cy="365125"/>
          </a:xfrm>
        </p:spPr>
        <p:txBody>
          <a:bodyPr/>
          <a:lstStyle/>
          <a:p>
            <a:fld id="{0E217926-F9A9-47FA-B783-F2787BA341FC}" type="slidenum">
              <a:rPr lang="en-US" smtClean="0"/>
              <a:t>20</a:t>
            </a:fld>
            <a:endParaRPr lang="en-US" dirty="0"/>
          </a:p>
        </p:txBody>
      </p:sp>
      <p:sp>
        <p:nvSpPr>
          <p:cNvPr id="8" name="Title 1"/>
          <p:cNvSpPr>
            <a:spLocks noGrp="1" noEditPoints="1"/>
          </p:cNvSpPr>
          <p:nvPr>
            <p:ph type="title"/>
          </p:nvPr>
        </p:nvSpPr>
        <p:spPr>
          <a:xfrm>
            <a:off x="1203766" y="444068"/>
            <a:ext cx="7410450" cy="1143000"/>
          </a:xfrm>
        </p:spPr>
        <p:txBody>
          <a:bodyPr>
            <a:noAutofit/>
          </a:bodyPr>
          <a:lstStyle/>
          <a:p>
            <a:r>
              <a:rPr lang="en-US" sz="3600" b="1" dirty="0">
                <a:solidFill>
                  <a:schemeClr val="tx1"/>
                </a:solidFill>
              </a:rPr>
              <a:t>DIGITAL ADVERTISING</a:t>
            </a:r>
          </a:p>
        </p:txBody>
      </p:sp>
      <p:sp>
        <p:nvSpPr>
          <p:cNvPr id="5" name="AutoShape 2" descr="Logo">
            <a:extLst>
              <a:ext uri="{FF2B5EF4-FFF2-40B4-BE49-F238E27FC236}">
                <a16:creationId xmlns:a16="http://schemas.microsoft.com/office/drawing/2014/main" id="{02453EC9-D636-B257-4F13-BEF933428D18}"/>
              </a:ext>
            </a:extLst>
          </p:cNvPr>
          <p:cNvSpPr>
            <a:spLocks noChangeAspect="1" noChangeArrowheads="1"/>
          </p:cNvSpPr>
          <p:nvPr/>
        </p:nvSpPr>
        <p:spPr bwMode="auto">
          <a:xfrm>
            <a:off x="4419600" y="3276600"/>
            <a:ext cx="1143000" cy="1143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Picture 10">
            <a:extLst>
              <a:ext uri="{FF2B5EF4-FFF2-40B4-BE49-F238E27FC236}">
                <a16:creationId xmlns:a16="http://schemas.microsoft.com/office/drawing/2014/main" id="{42FB4728-6E4A-4DA4-668F-AC4C28E74012}"/>
              </a:ext>
            </a:extLst>
          </p:cNvPr>
          <p:cNvPicPr>
            <a:picLocks noChangeAspect="1"/>
          </p:cNvPicPr>
          <p:nvPr/>
        </p:nvPicPr>
        <p:blipFill>
          <a:blip r:embed="rId3"/>
          <a:stretch>
            <a:fillRect/>
          </a:stretch>
        </p:blipFill>
        <p:spPr>
          <a:xfrm>
            <a:off x="348161" y="5744845"/>
            <a:ext cx="1897953" cy="886469"/>
          </a:xfrm>
          <a:prstGeom prst="rect">
            <a:avLst/>
          </a:prstGeom>
        </p:spPr>
      </p:pic>
      <p:pic>
        <p:nvPicPr>
          <p:cNvPr id="2" name="Picture 1">
            <a:extLst>
              <a:ext uri="{FF2B5EF4-FFF2-40B4-BE49-F238E27FC236}">
                <a16:creationId xmlns:a16="http://schemas.microsoft.com/office/drawing/2014/main" id="{B63187F4-1924-9ECE-FEA8-5584A5FED9BD}"/>
              </a:ext>
            </a:extLst>
          </p:cNvPr>
          <p:cNvPicPr>
            <a:picLocks noChangeAspect="1"/>
          </p:cNvPicPr>
          <p:nvPr/>
        </p:nvPicPr>
        <p:blipFill>
          <a:blip r:embed="rId4"/>
          <a:stretch>
            <a:fillRect/>
          </a:stretch>
        </p:blipFill>
        <p:spPr>
          <a:xfrm>
            <a:off x="1203766" y="1774194"/>
            <a:ext cx="2009524" cy="3523809"/>
          </a:xfrm>
          <a:prstGeom prst="rect">
            <a:avLst/>
          </a:prstGeom>
        </p:spPr>
      </p:pic>
      <p:pic>
        <p:nvPicPr>
          <p:cNvPr id="6" name="Picture 5">
            <a:extLst>
              <a:ext uri="{FF2B5EF4-FFF2-40B4-BE49-F238E27FC236}">
                <a16:creationId xmlns:a16="http://schemas.microsoft.com/office/drawing/2014/main" id="{E6405B73-0C5C-6AED-9353-AA6C64BF8212}"/>
              </a:ext>
            </a:extLst>
          </p:cNvPr>
          <p:cNvPicPr>
            <a:picLocks noChangeAspect="1"/>
          </p:cNvPicPr>
          <p:nvPr/>
        </p:nvPicPr>
        <p:blipFill>
          <a:blip r:embed="rId5"/>
          <a:stretch>
            <a:fillRect/>
          </a:stretch>
        </p:blipFill>
        <p:spPr>
          <a:xfrm>
            <a:off x="3821690" y="1759360"/>
            <a:ext cx="2028571" cy="3600000"/>
          </a:xfrm>
          <a:prstGeom prst="rect">
            <a:avLst/>
          </a:prstGeom>
        </p:spPr>
      </p:pic>
      <p:pic>
        <p:nvPicPr>
          <p:cNvPr id="7" name="Picture 6">
            <a:extLst>
              <a:ext uri="{FF2B5EF4-FFF2-40B4-BE49-F238E27FC236}">
                <a16:creationId xmlns:a16="http://schemas.microsoft.com/office/drawing/2014/main" id="{B9A36B97-47E2-66EC-47E3-3019BDC03F96}"/>
              </a:ext>
            </a:extLst>
          </p:cNvPr>
          <p:cNvPicPr>
            <a:picLocks noChangeAspect="1"/>
          </p:cNvPicPr>
          <p:nvPr/>
        </p:nvPicPr>
        <p:blipFill>
          <a:blip r:embed="rId6"/>
          <a:stretch>
            <a:fillRect/>
          </a:stretch>
        </p:blipFill>
        <p:spPr>
          <a:xfrm>
            <a:off x="6458649" y="1826033"/>
            <a:ext cx="1914286" cy="3533333"/>
          </a:xfrm>
          <a:prstGeom prst="rect">
            <a:avLst/>
          </a:prstGeom>
        </p:spPr>
      </p:pic>
      <p:sp>
        <p:nvSpPr>
          <p:cNvPr id="3" name="TextBox 2">
            <a:extLst>
              <a:ext uri="{FF2B5EF4-FFF2-40B4-BE49-F238E27FC236}">
                <a16:creationId xmlns:a16="http://schemas.microsoft.com/office/drawing/2014/main" id="{CD1A5D26-9175-84A1-9955-7875D251E1E6}"/>
              </a:ext>
            </a:extLst>
          </p:cNvPr>
          <p:cNvSpPr txBox="1"/>
          <p:nvPr/>
        </p:nvSpPr>
        <p:spPr>
          <a:xfrm>
            <a:off x="3865054" y="5469658"/>
            <a:ext cx="4559110" cy="461665"/>
          </a:xfrm>
          <a:prstGeom prst="rect">
            <a:avLst/>
          </a:prstGeom>
          <a:noFill/>
        </p:spPr>
        <p:txBody>
          <a:bodyPr wrap="square" rtlCol="0">
            <a:spAutoFit/>
          </a:bodyPr>
          <a:lstStyle/>
          <a:p>
            <a:r>
              <a:rPr lang="en-US" sz="2400" dirty="0">
                <a:solidFill>
                  <a:srgbClr val="F18A02"/>
                </a:solidFill>
                <a:latin typeface="Lato" panose="020F0502020204030203" pitchFamily="34" charset="0"/>
                <a:ea typeface="Lato" panose="020F0502020204030203" pitchFamily="34" charset="0"/>
                <a:cs typeface="Lato" panose="020F0502020204030203" pitchFamily="34" charset="0"/>
              </a:rPr>
              <a:t>Artwork for digital display ads</a:t>
            </a:r>
          </a:p>
        </p:txBody>
      </p:sp>
    </p:spTree>
    <p:extLst>
      <p:ext uri="{BB962C8B-B14F-4D97-AF65-F5344CB8AC3E}">
        <p14:creationId xmlns:p14="http://schemas.microsoft.com/office/powerpoint/2010/main" val="42630856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noEditPoints="1"/>
          </p:cNvSpPr>
          <p:nvPr>
            <p:ph type="sldNum" sz="quarter" idx="12"/>
          </p:nvPr>
        </p:nvSpPr>
        <p:spPr>
          <a:xfrm>
            <a:off x="3686175" y="6188078"/>
            <a:ext cx="2133600" cy="365125"/>
          </a:xfrm>
        </p:spPr>
        <p:txBody>
          <a:bodyPr/>
          <a:lstStyle/>
          <a:p>
            <a:fld id="{0E217926-F9A9-47FA-B783-F2787BA341FC}" type="slidenum">
              <a:rPr lang="en-US" smtClean="0"/>
              <a:t>21</a:t>
            </a:fld>
            <a:endParaRPr lang="en-US" dirty="0"/>
          </a:p>
        </p:txBody>
      </p:sp>
      <p:sp>
        <p:nvSpPr>
          <p:cNvPr id="8" name="Title 1"/>
          <p:cNvSpPr>
            <a:spLocks noGrp="1" noEditPoints="1"/>
          </p:cNvSpPr>
          <p:nvPr>
            <p:ph type="title"/>
          </p:nvPr>
        </p:nvSpPr>
        <p:spPr>
          <a:xfrm>
            <a:off x="1047750" y="457200"/>
            <a:ext cx="7410450" cy="1143000"/>
          </a:xfrm>
        </p:spPr>
        <p:txBody>
          <a:bodyPr>
            <a:noAutofit/>
          </a:bodyPr>
          <a:lstStyle/>
          <a:p>
            <a:r>
              <a:rPr lang="en-US" sz="3600" b="1" dirty="0">
                <a:solidFill>
                  <a:schemeClr val="tx1"/>
                </a:solidFill>
              </a:rPr>
              <a:t>LOCAL MARKETING BY LOCALIQ</a:t>
            </a:r>
          </a:p>
        </p:txBody>
      </p:sp>
      <p:sp>
        <p:nvSpPr>
          <p:cNvPr id="5" name="AutoShape 2" descr="Logo">
            <a:extLst>
              <a:ext uri="{FF2B5EF4-FFF2-40B4-BE49-F238E27FC236}">
                <a16:creationId xmlns:a16="http://schemas.microsoft.com/office/drawing/2014/main" id="{02453EC9-D636-B257-4F13-BEF933428D18}"/>
              </a:ext>
            </a:extLst>
          </p:cNvPr>
          <p:cNvSpPr>
            <a:spLocks noChangeAspect="1" noChangeArrowheads="1"/>
          </p:cNvSpPr>
          <p:nvPr/>
        </p:nvSpPr>
        <p:spPr bwMode="auto">
          <a:xfrm>
            <a:off x="4419600" y="3276600"/>
            <a:ext cx="1143000" cy="1143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Picture 10">
            <a:extLst>
              <a:ext uri="{FF2B5EF4-FFF2-40B4-BE49-F238E27FC236}">
                <a16:creationId xmlns:a16="http://schemas.microsoft.com/office/drawing/2014/main" id="{42FB4728-6E4A-4DA4-668F-AC4C28E74012}"/>
              </a:ext>
            </a:extLst>
          </p:cNvPr>
          <p:cNvPicPr>
            <a:picLocks noChangeAspect="1"/>
          </p:cNvPicPr>
          <p:nvPr/>
        </p:nvPicPr>
        <p:blipFill>
          <a:blip r:embed="rId3"/>
          <a:stretch>
            <a:fillRect/>
          </a:stretch>
        </p:blipFill>
        <p:spPr>
          <a:xfrm>
            <a:off x="348161" y="5744845"/>
            <a:ext cx="1897953" cy="886469"/>
          </a:xfrm>
          <a:prstGeom prst="rect">
            <a:avLst/>
          </a:prstGeom>
        </p:spPr>
      </p:pic>
      <p:pic>
        <p:nvPicPr>
          <p:cNvPr id="3" name="Picture 2">
            <a:extLst>
              <a:ext uri="{FF2B5EF4-FFF2-40B4-BE49-F238E27FC236}">
                <a16:creationId xmlns:a16="http://schemas.microsoft.com/office/drawing/2014/main" id="{75E6DAED-7F2D-2092-F8F9-C1197AAA3F5E}"/>
              </a:ext>
            </a:extLst>
          </p:cNvPr>
          <p:cNvPicPr>
            <a:picLocks noChangeAspect="1"/>
          </p:cNvPicPr>
          <p:nvPr/>
        </p:nvPicPr>
        <p:blipFill rotWithShape="1">
          <a:blip r:embed="rId4"/>
          <a:srcRect t="3152"/>
          <a:stretch/>
        </p:blipFill>
        <p:spPr>
          <a:xfrm>
            <a:off x="545242" y="1828800"/>
            <a:ext cx="5626958" cy="3082730"/>
          </a:xfrm>
          <a:prstGeom prst="rect">
            <a:avLst/>
          </a:prstGeom>
        </p:spPr>
      </p:pic>
      <p:pic>
        <p:nvPicPr>
          <p:cNvPr id="7" name="Picture 6">
            <a:extLst>
              <a:ext uri="{FF2B5EF4-FFF2-40B4-BE49-F238E27FC236}">
                <a16:creationId xmlns:a16="http://schemas.microsoft.com/office/drawing/2014/main" id="{BF87F5A8-A553-738E-A995-C3DFB1788B2B}"/>
              </a:ext>
            </a:extLst>
          </p:cNvPr>
          <p:cNvPicPr>
            <a:picLocks noChangeAspect="1"/>
          </p:cNvPicPr>
          <p:nvPr/>
        </p:nvPicPr>
        <p:blipFill>
          <a:blip r:embed="rId5"/>
          <a:stretch>
            <a:fillRect/>
          </a:stretch>
        </p:blipFill>
        <p:spPr>
          <a:xfrm>
            <a:off x="6327046" y="2304863"/>
            <a:ext cx="2300788" cy="2606673"/>
          </a:xfrm>
          <a:prstGeom prst="rect">
            <a:avLst/>
          </a:prstGeom>
        </p:spPr>
      </p:pic>
      <p:sp>
        <p:nvSpPr>
          <p:cNvPr id="2" name="TextBox 1">
            <a:extLst>
              <a:ext uri="{FF2B5EF4-FFF2-40B4-BE49-F238E27FC236}">
                <a16:creationId xmlns:a16="http://schemas.microsoft.com/office/drawing/2014/main" id="{A5A2CCD9-E591-19CC-B7EA-875FD14B1B6A}"/>
              </a:ext>
            </a:extLst>
          </p:cNvPr>
          <p:cNvSpPr txBox="1"/>
          <p:nvPr/>
        </p:nvSpPr>
        <p:spPr>
          <a:xfrm>
            <a:off x="2246108" y="5097358"/>
            <a:ext cx="6629400" cy="461665"/>
          </a:xfrm>
          <a:prstGeom prst="rect">
            <a:avLst/>
          </a:prstGeom>
          <a:noFill/>
        </p:spPr>
        <p:txBody>
          <a:bodyPr wrap="square" rtlCol="0">
            <a:spAutoFit/>
          </a:bodyPr>
          <a:lstStyle/>
          <a:p>
            <a:r>
              <a:rPr lang="en-US" sz="2400" dirty="0">
                <a:solidFill>
                  <a:srgbClr val="F18A02"/>
                </a:solidFill>
                <a:latin typeface="Lato" panose="020F0502020204030203" pitchFamily="34" charset="0"/>
                <a:ea typeface="Lato" panose="020F0502020204030203" pitchFamily="34" charset="0"/>
                <a:cs typeface="Lato" panose="020F0502020204030203" pitchFamily="34" charset="0"/>
              </a:rPr>
              <a:t>Digital Marketing Services provided by </a:t>
            </a:r>
            <a:r>
              <a:rPr lang="en-US" sz="2400" dirty="0" err="1">
                <a:solidFill>
                  <a:srgbClr val="F18A02"/>
                </a:solidFill>
                <a:latin typeface="Lato" panose="020F0502020204030203" pitchFamily="34" charset="0"/>
                <a:ea typeface="Lato" panose="020F0502020204030203" pitchFamily="34" charset="0"/>
                <a:cs typeface="Lato" panose="020F0502020204030203" pitchFamily="34" charset="0"/>
              </a:rPr>
              <a:t>LocaliQ</a:t>
            </a:r>
            <a:endParaRPr lang="en-US" sz="2400" dirty="0">
              <a:solidFill>
                <a:srgbClr val="F18A02"/>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42929123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noEditPoints="1"/>
          </p:cNvSpPr>
          <p:nvPr>
            <p:ph type="sldNum" sz="quarter" idx="12"/>
          </p:nvPr>
        </p:nvSpPr>
        <p:spPr>
          <a:xfrm>
            <a:off x="3686175" y="6188078"/>
            <a:ext cx="2133600" cy="365125"/>
          </a:xfrm>
        </p:spPr>
        <p:txBody>
          <a:bodyPr/>
          <a:lstStyle/>
          <a:p>
            <a:fld id="{0E217926-F9A9-47FA-B783-F2787BA341FC}" type="slidenum">
              <a:rPr lang="en-US" smtClean="0"/>
              <a:t>22</a:t>
            </a:fld>
            <a:endParaRPr lang="en-US" dirty="0"/>
          </a:p>
        </p:txBody>
      </p:sp>
      <p:sp>
        <p:nvSpPr>
          <p:cNvPr id="8" name="Title 1"/>
          <p:cNvSpPr>
            <a:spLocks noGrp="1" noEditPoints="1"/>
          </p:cNvSpPr>
          <p:nvPr>
            <p:ph type="title"/>
          </p:nvPr>
        </p:nvSpPr>
        <p:spPr>
          <a:xfrm>
            <a:off x="1047750" y="677862"/>
            <a:ext cx="7410450" cy="1143000"/>
          </a:xfrm>
        </p:spPr>
        <p:txBody>
          <a:bodyPr>
            <a:noAutofit/>
          </a:bodyPr>
          <a:lstStyle/>
          <a:p>
            <a:r>
              <a:rPr lang="en-US" sz="3600" b="1" dirty="0">
                <a:solidFill>
                  <a:schemeClr val="tx1"/>
                </a:solidFill>
              </a:rPr>
              <a:t>CUSTOMER RELATIONSHIP</a:t>
            </a:r>
            <a:br>
              <a:rPr lang="en-US" sz="3600" b="1" dirty="0">
                <a:solidFill>
                  <a:schemeClr val="tx1"/>
                </a:solidFill>
              </a:rPr>
            </a:br>
            <a:r>
              <a:rPr lang="en-US" sz="3600" b="1" dirty="0">
                <a:solidFill>
                  <a:schemeClr val="tx1"/>
                </a:solidFill>
              </a:rPr>
              <a:t>MANAGEMENT SYSTEM</a:t>
            </a:r>
          </a:p>
        </p:txBody>
      </p:sp>
      <p:sp>
        <p:nvSpPr>
          <p:cNvPr id="5" name="AutoShape 2" descr="Logo">
            <a:extLst>
              <a:ext uri="{FF2B5EF4-FFF2-40B4-BE49-F238E27FC236}">
                <a16:creationId xmlns:a16="http://schemas.microsoft.com/office/drawing/2014/main" id="{02453EC9-D636-B257-4F13-BEF933428D18}"/>
              </a:ext>
            </a:extLst>
          </p:cNvPr>
          <p:cNvSpPr>
            <a:spLocks noChangeAspect="1" noChangeArrowheads="1"/>
          </p:cNvSpPr>
          <p:nvPr/>
        </p:nvSpPr>
        <p:spPr bwMode="auto">
          <a:xfrm>
            <a:off x="4419600" y="3276600"/>
            <a:ext cx="1143000" cy="1143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Logo">
            <a:extLst>
              <a:ext uri="{FF2B5EF4-FFF2-40B4-BE49-F238E27FC236}">
                <a16:creationId xmlns:a16="http://schemas.microsoft.com/office/drawing/2014/main" id="{C39E87EB-D931-5787-5712-260A3ED948F9}"/>
              </a:ext>
            </a:extLst>
          </p:cNvPr>
          <p:cNvSpPr>
            <a:spLocks noChangeAspect="1" noChangeArrowheads="1"/>
          </p:cNvSpPr>
          <p:nvPr/>
        </p:nvSpPr>
        <p:spPr bwMode="auto">
          <a:xfrm>
            <a:off x="2590801" y="3276599"/>
            <a:ext cx="2133600" cy="2133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Picture 10">
            <a:extLst>
              <a:ext uri="{FF2B5EF4-FFF2-40B4-BE49-F238E27FC236}">
                <a16:creationId xmlns:a16="http://schemas.microsoft.com/office/drawing/2014/main" id="{42FB4728-6E4A-4DA4-668F-AC4C28E74012}"/>
              </a:ext>
            </a:extLst>
          </p:cNvPr>
          <p:cNvPicPr>
            <a:picLocks noChangeAspect="1"/>
          </p:cNvPicPr>
          <p:nvPr/>
        </p:nvPicPr>
        <p:blipFill>
          <a:blip r:embed="rId3"/>
          <a:stretch>
            <a:fillRect/>
          </a:stretch>
        </p:blipFill>
        <p:spPr>
          <a:xfrm>
            <a:off x="348161" y="5744845"/>
            <a:ext cx="1897953" cy="886469"/>
          </a:xfrm>
          <a:prstGeom prst="rect">
            <a:avLst/>
          </a:prstGeom>
        </p:spPr>
      </p:pic>
      <p:pic>
        <p:nvPicPr>
          <p:cNvPr id="2" name="Picture 1">
            <a:extLst>
              <a:ext uri="{FF2B5EF4-FFF2-40B4-BE49-F238E27FC236}">
                <a16:creationId xmlns:a16="http://schemas.microsoft.com/office/drawing/2014/main" id="{D3878CA2-CFCC-8CB2-55B0-6BDF6F621209}"/>
              </a:ext>
            </a:extLst>
          </p:cNvPr>
          <p:cNvPicPr>
            <a:picLocks noChangeAspect="1"/>
          </p:cNvPicPr>
          <p:nvPr/>
        </p:nvPicPr>
        <p:blipFill>
          <a:blip r:embed="rId4"/>
          <a:stretch>
            <a:fillRect/>
          </a:stretch>
        </p:blipFill>
        <p:spPr>
          <a:xfrm>
            <a:off x="866780" y="2148375"/>
            <a:ext cx="7410451" cy="3390883"/>
          </a:xfrm>
          <a:prstGeom prst="rect">
            <a:avLst/>
          </a:prstGeom>
        </p:spPr>
      </p:pic>
      <p:sp>
        <p:nvSpPr>
          <p:cNvPr id="3" name="TextBox 2">
            <a:extLst>
              <a:ext uri="{FF2B5EF4-FFF2-40B4-BE49-F238E27FC236}">
                <a16:creationId xmlns:a16="http://schemas.microsoft.com/office/drawing/2014/main" id="{2F6805BB-B8F4-B609-57D4-2FE709F32F27}"/>
              </a:ext>
            </a:extLst>
          </p:cNvPr>
          <p:cNvSpPr txBox="1"/>
          <p:nvPr/>
        </p:nvSpPr>
        <p:spPr>
          <a:xfrm>
            <a:off x="4724401" y="5547837"/>
            <a:ext cx="3526346" cy="461665"/>
          </a:xfrm>
          <a:prstGeom prst="rect">
            <a:avLst/>
          </a:prstGeom>
          <a:noFill/>
        </p:spPr>
        <p:txBody>
          <a:bodyPr wrap="square" rtlCol="0">
            <a:spAutoFit/>
          </a:bodyPr>
          <a:lstStyle/>
          <a:p>
            <a:r>
              <a:rPr lang="en-US" sz="2400" dirty="0">
                <a:solidFill>
                  <a:srgbClr val="F18A02"/>
                </a:solidFill>
                <a:latin typeface="Lato" panose="020F0502020204030203" pitchFamily="34" charset="0"/>
                <a:ea typeface="Lato" panose="020F0502020204030203" pitchFamily="34" charset="0"/>
                <a:cs typeface="Lato" panose="020F0502020204030203" pitchFamily="34" charset="0"/>
              </a:rPr>
              <a:t>The Premier 360 System </a:t>
            </a:r>
          </a:p>
        </p:txBody>
      </p:sp>
    </p:spTree>
    <p:extLst>
      <p:ext uri="{BB962C8B-B14F-4D97-AF65-F5344CB8AC3E}">
        <p14:creationId xmlns:p14="http://schemas.microsoft.com/office/powerpoint/2010/main" val="10830885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rcRect/>
          <a:stretch>
            <a:fillRect/>
          </a:stretch>
        </p:blipFill>
        <p:spPr>
          <a:xfrm>
            <a:off x="457200" y="228605"/>
            <a:ext cx="3566160" cy="806049"/>
          </a:xfrm>
          <a:prstGeom prst="rect">
            <a:avLst/>
          </a:prstGeom>
        </p:spPr>
      </p:pic>
      <p:sp>
        <p:nvSpPr>
          <p:cNvPr id="7" name="AutoShape 4" descr="Integrity marketing group logo"/>
          <p:cNvSpPr>
            <a:spLocks noChangeAspect="1" noChangeArrowheads="1"/>
          </p:cNvSpPr>
          <p:nvPr/>
        </p:nvSpPr>
        <p:spPr bwMode="auto">
          <a:xfrm>
            <a:off x="4572000" y="3429000"/>
            <a:ext cx="304800" cy="304800"/>
          </a:xfrm>
          <a:prstGeom prst="rect">
            <a:avLst/>
          </a:prstGeom>
          <a:noFill/>
        </p:spPr>
        <p:txBody>
          <a:bodyPr vert="horz" wrap="square" lIns="91440" tIns="45720" rIns="91440" bIns="45720" anchor="t">
            <a:prstTxWarp prst="textNoShape">
              <a:avLst/>
            </a:prstTxWarp>
          </a:bodyPr>
          <a:lstStyle/>
          <a:p>
            <a:endParaRPr lang="en-US"/>
          </a:p>
        </p:txBody>
      </p:sp>
      <p:pic>
        <p:nvPicPr>
          <p:cNvPr id="9" name="Picture 8" descr="Graphical user interface, application&#10;&#10;Description automatically generated">
            <a:extLst>
              <a:ext uri="{FF2B5EF4-FFF2-40B4-BE49-F238E27FC236}">
                <a16:creationId xmlns:a16="http://schemas.microsoft.com/office/drawing/2014/main" id="{FD77E92F-4AF4-DDB5-12EA-6B0C56E1B7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1550" y="1181100"/>
            <a:ext cx="7200900" cy="4800600"/>
          </a:xfrm>
          <a:prstGeom prst="rect">
            <a:avLst/>
          </a:prstGeom>
        </p:spPr>
      </p:pic>
      <p:sp>
        <p:nvSpPr>
          <p:cNvPr id="10" name="Title 1">
            <a:extLst>
              <a:ext uri="{FF2B5EF4-FFF2-40B4-BE49-F238E27FC236}">
                <a16:creationId xmlns:a16="http://schemas.microsoft.com/office/drawing/2014/main" id="{6C810808-60C8-1F45-1A5E-3E05D34100C1}"/>
              </a:ext>
            </a:extLst>
          </p:cNvPr>
          <p:cNvSpPr txBox="1">
            <a:spLocks noEditPoints="1"/>
          </p:cNvSpPr>
          <p:nvPr/>
        </p:nvSpPr>
        <p:spPr>
          <a:xfrm>
            <a:off x="1019175" y="5524500"/>
            <a:ext cx="741045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3087C2"/>
                </a:solidFill>
                <a:latin typeface="Lato Heavy" panose="020F0502020204030203" pitchFamily="34" charset="0"/>
                <a:ea typeface="Lato Heavy" panose="020F0502020204030203" pitchFamily="34" charset="0"/>
                <a:cs typeface="Lato Heavy" panose="020F0502020204030203" pitchFamily="34" charset="0"/>
              </a:defRPr>
            </a:lvl1pPr>
          </a:lstStyle>
          <a:p>
            <a:r>
              <a:rPr lang="en-US" sz="3600" b="1" dirty="0">
                <a:solidFill>
                  <a:schemeClr val="tx1"/>
                </a:solidFill>
              </a:rPr>
              <a:t>LET’S WORK TOGETHER!</a:t>
            </a:r>
          </a:p>
        </p:txBody>
      </p:sp>
    </p:spTree>
    <p:extLst>
      <p:ext uri="{BB962C8B-B14F-4D97-AF65-F5344CB8AC3E}">
        <p14:creationId xmlns:p14="http://schemas.microsoft.com/office/powerpoint/2010/main" val="40483849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rcRect/>
          <a:stretch>
            <a:fillRect/>
          </a:stretch>
        </p:blipFill>
        <p:spPr>
          <a:xfrm>
            <a:off x="457200" y="228605"/>
            <a:ext cx="3566160" cy="806049"/>
          </a:xfrm>
          <a:prstGeom prst="rect">
            <a:avLst/>
          </a:prstGeom>
        </p:spPr>
      </p:pic>
      <p:sp>
        <p:nvSpPr>
          <p:cNvPr id="8" name="Title 7"/>
          <p:cNvSpPr>
            <a:spLocks noGrp="1" noEditPoints="1"/>
          </p:cNvSpPr>
          <p:nvPr>
            <p:ph type="ctrTitle"/>
          </p:nvPr>
        </p:nvSpPr>
        <p:spPr>
          <a:xfrm>
            <a:off x="426720" y="1394163"/>
            <a:ext cx="5593080" cy="1075346"/>
          </a:xfrm>
        </p:spPr>
        <p:txBody>
          <a:bodyPr>
            <a:normAutofit/>
          </a:bodyPr>
          <a:lstStyle/>
          <a:p>
            <a:pPr algn="l"/>
            <a:r>
              <a:rPr lang="en-US" sz="3200" b="1" dirty="0">
                <a:solidFill>
                  <a:schemeClr val="tx1"/>
                </a:solidFill>
              </a:rPr>
              <a:t>OUR VALUE PROPOSITION</a:t>
            </a:r>
          </a:p>
        </p:txBody>
      </p:sp>
      <p:sp>
        <p:nvSpPr>
          <p:cNvPr id="2" name="TextBox 1"/>
          <p:cNvSpPr txBox="1"/>
          <p:nvPr/>
        </p:nvSpPr>
        <p:spPr>
          <a:xfrm>
            <a:off x="4518660" y="2397242"/>
            <a:ext cx="4457700" cy="523220"/>
          </a:xfrm>
          <a:prstGeom prst="rect">
            <a:avLst/>
          </a:prstGeom>
          <a:noFill/>
        </p:spPr>
        <p:txBody>
          <a:bodyPr wrap="square" rtlCol="0">
            <a:spAutoFit/>
          </a:bodyPr>
          <a:lstStyle/>
          <a:p>
            <a:r>
              <a:rPr lang="en-US" sz="2800" dirty="0">
                <a:solidFill>
                  <a:srgbClr val="F18A02"/>
                </a:solidFill>
                <a:latin typeface="Lato Medium" panose="020F0502020204030203" pitchFamily="34" charset="0"/>
                <a:ea typeface="Lato Medium" panose="020F0502020204030203" pitchFamily="34" charset="0"/>
                <a:cs typeface="Lato Medium" panose="020F0502020204030203" pitchFamily="34" charset="0"/>
              </a:rPr>
              <a:t>Meet End-of-Life Needs</a:t>
            </a:r>
          </a:p>
        </p:txBody>
      </p:sp>
      <p:sp>
        <p:nvSpPr>
          <p:cNvPr id="9" name="TextBox 8"/>
          <p:cNvSpPr txBox="1"/>
          <p:nvPr/>
        </p:nvSpPr>
        <p:spPr>
          <a:xfrm>
            <a:off x="4480560" y="2909298"/>
            <a:ext cx="4472940" cy="2554545"/>
          </a:xfrm>
          <a:prstGeom prst="rect">
            <a:avLst/>
          </a:prstGeom>
          <a:noFill/>
        </p:spPr>
        <p:txBody>
          <a:bodyPr wrap="square" rtlCol="0">
            <a:spAutoFit/>
          </a:bodyPr>
          <a:lstStyle/>
          <a:p>
            <a:pPr marL="228600" indent="-228600">
              <a:spcAft>
                <a:spcPts val="1200"/>
              </a:spcAft>
              <a:buClr>
                <a:schemeClr val="accent1">
                  <a:lumMod val="75000"/>
                </a:schemeClr>
              </a:buClr>
              <a:buFont typeface="Arial" panose="020B0604020202020204" pitchFamily="34" charset="0"/>
              <a:buChar char="•"/>
            </a:pPr>
            <a:r>
              <a:rPr lang="en-US" sz="2000" dirty="0"/>
              <a:t>Information: Articles, Guides, Forums </a:t>
            </a:r>
          </a:p>
          <a:p>
            <a:pPr marL="228600" indent="-228600">
              <a:spcAft>
                <a:spcPts val="1200"/>
              </a:spcAft>
              <a:buClr>
                <a:schemeClr val="accent1">
                  <a:lumMod val="75000"/>
                </a:schemeClr>
              </a:buClr>
              <a:buFont typeface="Arial" panose="020B0604020202020204" pitchFamily="34" charset="0"/>
              <a:buChar char="•"/>
            </a:pPr>
            <a:r>
              <a:rPr lang="en-US" sz="2000" dirty="0"/>
              <a:t>Technology: Easy-to-Use Planning Tools</a:t>
            </a:r>
          </a:p>
          <a:p>
            <a:pPr marL="228600" indent="-228600">
              <a:spcAft>
                <a:spcPts val="1200"/>
              </a:spcAft>
              <a:buClr>
                <a:schemeClr val="accent1">
                  <a:lumMod val="75000"/>
                </a:schemeClr>
              </a:buClr>
              <a:buFont typeface="Arial" panose="020B0604020202020204" pitchFamily="34" charset="0"/>
              <a:buChar char="•"/>
            </a:pPr>
            <a:r>
              <a:rPr lang="en-US" sz="2000" dirty="0"/>
              <a:t>Services: Advisors, Funeral Providers</a:t>
            </a:r>
          </a:p>
          <a:p>
            <a:pPr marL="228600" indent="-228600">
              <a:spcAft>
                <a:spcPts val="1200"/>
              </a:spcAft>
              <a:buClr>
                <a:schemeClr val="accent1">
                  <a:lumMod val="75000"/>
                </a:schemeClr>
              </a:buClr>
              <a:buFont typeface="Arial" panose="020B0604020202020204" pitchFamily="34" charset="0"/>
              <a:buChar char="•"/>
            </a:pPr>
            <a:r>
              <a:rPr lang="en-US" sz="2000" dirty="0"/>
              <a:t>Products: Financial, Memorial</a:t>
            </a:r>
          </a:p>
          <a:p>
            <a:pPr marL="228600" indent="-228600">
              <a:spcAft>
                <a:spcPts val="1200"/>
              </a:spcAft>
              <a:buClr>
                <a:schemeClr val="accent1">
                  <a:lumMod val="75000"/>
                </a:schemeClr>
              </a:buClr>
              <a:buFont typeface="Arial" panose="020B0604020202020204" pitchFamily="34" charset="0"/>
              <a:buChar char="•"/>
            </a:pPr>
            <a:r>
              <a:rPr lang="en-US" sz="2000" dirty="0"/>
              <a:t>Community: A User Community that Values and Trusts Us</a:t>
            </a:r>
          </a:p>
        </p:txBody>
      </p:sp>
      <p:sp>
        <p:nvSpPr>
          <p:cNvPr id="11" name="Slide Number Placeholder 3"/>
          <p:cNvSpPr txBox="1"/>
          <p:nvPr/>
        </p:nvSpPr>
        <p:spPr>
          <a:xfrm>
            <a:off x="3657600" y="6264278"/>
            <a:ext cx="2133600" cy="365125"/>
          </a:xfrm>
          <a:prstGeom prst="rect">
            <a:avLst/>
          </a:prstGeom>
        </p:spPr>
        <p:txBody>
          <a:bodyP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0E217926-F9A9-47FA-B783-F2787BA341FC}" type="slidenum">
              <a:rPr lang="en-US"/>
              <a:t>3</a:t>
            </a:fld>
            <a:endParaRPr lang="en-US" dirty="0"/>
          </a:p>
        </p:txBody>
      </p:sp>
      <p:pic>
        <p:nvPicPr>
          <p:cNvPr id="6" name="Picture 5" descr="A group of people posing for a photo&#10;&#10;Description automatically generated with medium confidence">
            <a:extLst>
              <a:ext uri="{FF2B5EF4-FFF2-40B4-BE49-F238E27FC236}">
                <a16:creationId xmlns:a16="http://schemas.microsoft.com/office/drawing/2014/main" id="{FD7F4E02-96B0-B544-90B1-954DBCA8D97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5300" y="2469509"/>
            <a:ext cx="3825240" cy="2548128"/>
          </a:xfrm>
          <a:prstGeom prst="rect">
            <a:avLst/>
          </a:prstGeom>
        </p:spPr>
      </p:pic>
      <p:sp>
        <p:nvSpPr>
          <p:cNvPr id="7" name="TextBox 6">
            <a:extLst>
              <a:ext uri="{FF2B5EF4-FFF2-40B4-BE49-F238E27FC236}">
                <a16:creationId xmlns:a16="http://schemas.microsoft.com/office/drawing/2014/main" id="{BD2C20B7-0C03-CA5C-6953-65868D2CBB85}"/>
              </a:ext>
            </a:extLst>
          </p:cNvPr>
          <p:cNvSpPr txBox="1"/>
          <p:nvPr/>
        </p:nvSpPr>
        <p:spPr>
          <a:xfrm>
            <a:off x="426720" y="5112955"/>
            <a:ext cx="4053840" cy="523220"/>
          </a:xfrm>
          <a:prstGeom prst="rect">
            <a:avLst/>
          </a:prstGeom>
          <a:noFill/>
        </p:spPr>
        <p:txBody>
          <a:bodyPr wrap="square" rtlCol="0">
            <a:spAutoFit/>
          </a:bodyPr>
          <a:lstStyle/>
          <a:p>
            <a:r>
              <a:rPr lang="en-US" sz="2800" dirty="0">
                <a:solidFill>
                  <a:srgbClr val="F18A02"/>
                </a:solidFill>
                <a:latin typeface="Lato Medium" panose="020F0502020204030203" pitchFamily="34" charset="0"/>
                <a:ea typeface="Lato Medium" panose="020F0502020204030203" pitchFamily="34" charset="0"/>
                <a:cs typeface="Lato Medium" panose="020F0502020204030203" pitchFamily="34" charset="0"/>
              </a:rPr>
              <a:t>Primary Target: Age 55+</a:t>
            </a:r>
            <a:endParaRPr lang="en-US" sz="2400" dirty="0">
              <a:solidFill>
                <a:srgbClr val="F18A02"/>
              </a:solidFill>
              <a:latin typeface="Lato Medium" panose="020F0502020204030203" pitchFamily="34" charset="0"/>
              <a:ea typeface="Lato Medium" panose="020F0502020204030203" pitchFamily="34" charset="0"/>
              <a:cs typeface="Lato Medium" panose="020F0502020204030203" pitchFamily="34" charset="0"/>
            </a:endParaRPr>
          </a:p>
        </p:txBody>
      </p:sp>
    </p:spTree>
    <p:extLst>
      <p:ext uri="{BB962C8B-B14F-4D97-AF65-F5344CB8AC3E}">
        <p14:creationId xmlns:p14="http://schemas.microsoft.com/office/powerpoint/2010/main" val="28399259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rcRect/>
          <a:stretch>
            <a:fillRect/>
          </a:stretch>
        </p:blipFill>
        <p:spPr>
          <a:xfrm>
            <a:off x="457200" y="228605"/>
            <a:ext cx="3566160" cy="806049"/>
          </a:xfrm>
          <a:prstGeom prst="rect">
            <a:avLst/>
          </a:prstGeom>
        </p:spPr>
      </p:pic>
      <p:sp>
        <p:nvSpPr>
          <p:cNvPr id="33" name="Title 7"/>
          <p:cNvSpPr>
            <a:spLocks noGrp="1" noEditPoints="1"/>
          </p:cNvSpPr>
          <p:nvPr>
            <p:ph type="ctrTitle"/>
          </p:nvPr>
        </p:nvSpPr>
        <p:spPr>
          <a:xfrm>
            <a:off x="630885" y="1445780"/>
            <a:ext cx="7857801" cy="694346"/>
          </a:xfrm>
        </p:spPr>
        <p:txBody>
          <a:bodyPr>
            <a:noAutofit/>
          </a:bodyPr>
          <a:lstStyle/>
          <a:p>
            <a:pPr algn="l"/>
            <a:r>
              <a:rPr lang="en-US" sz="2400" b="1" dirty="0">
                <a:solidFill>
                  <a:schemeClr val="tx1"/>
                </a:solidFill>
              </a:rPr>
              <a:t>THE GO-TO SOURCE FOR FREE, UNBIASED, AND INDEPENDENT FUNERAL-RELATED INFORMATION</a:t>
            </a:r>
          </a:p>
        </p:txBody>
      </p:sp>
      <p:sp>
        <p:nvSpPr>
          <p:cNvPr id="46" name="Slide Number Placeholder 3"/>
          <p:cNvSpPr txBox="1"/>
          <p:nvPr/>
        </p:nvSpPr>
        <p:spPr>
          <a:xfrm>
            <a:off x="3657600" y="6264278"/>
            <a:ext cx="2133600" cy="365125"/>
          </a:xfrm>
          <a:prstGeom prst="rect">
            <a:avLst/>
          </a:prstGeom>
        </p:spPr>
        <p:txBody>
          <a:bodyP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0E217926-F9A9-47FA-B783-F2787BA341FC}" type="slidenum">
              <a:rPr lang="en-US"/>
              <a:t>4</a:t>
            </a:fld>
            <a:endParaRPr lang="en-US" dirty="0"/>
          </a:p>
        </p:txBody>
      </p:sp>
      <p:pic>
        <p:nvPicPr>
          <p:cNvPr id="8" name="Picture 7">
            <a:extLst>
              <a:ext uri="{FF2B5EF4-FFF2-40B4-BE49-F238E27FC236}">
                <a16:creationId xmlns:a16="http://schemas.microsoft.com/office/drawing/2014/main" id="{CCD68473-14C0-A1AF-D319-9658052B689F}"/>
              </a:ext>
            </a:extLst>
          </p:cNvPr>
          <p:cNvPicPr>
            <a:picLocks noChangeAspect="1"/>
          </p:cNvPicPr>
          <p:nvPr/>
        </p:nvPicPr>
        <p:blipFill>
          <a:blip r:embed="rId4"/>
          <a:srcRect/>
          <a:stretch>
            <a:fillRect/>
          </a:stretch>
        </p:blipFill>
        <p:spPr>
          <a:xfrm>
            <a:off x="670561" y="2676304"/>
            <a:ext cx="2743200" cy="2353456"/>
          </a:xfrm>
          <a:prstGeom prst="rect">
            <a:avLst/>
          </a:prstGeom>
        </p:spPr>
      </p:pic>
      <p:sp>
        <p:nvSpPr>
          <p:cNvPr id="10" name="Content Placeholder 2">
            <a:extLst>
              <a:ext uri="{FF2B5EF4-FFF2-40B4-BE49-F238E27FC236}">
                <a16:creationId xmlns:a16="http://schemas.microsoft.com/office/drawing/2014/main" id="{0B9974AE-F294-889C-8BE6-55608D08F20A}"/>
              </a:ext>
            </a:extLst>
          </p:cNvPr>
          <p:cNvSpPr txBox="1">
            <a:spLocks noEditPoints="1"/>
          </p:cNvSpPr>
          <p:nvPr/>
        </p:nvSpPr>
        <p:spPr>
          <a:xfrm>
            <a:off x="4023360" y="2401165"/>
            <a:ext cx="4800600" cy="2670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Lato Medium" panose="020F0502020204030203" pitchFamily="34" charset="0"/>
                <a:ea typeface="Lato Medium" panose="020F0502020204030203" pitchFamily="34" charset="0"/>
                <a:cs typeface="Lato Medium" panose="020F0502020204030203" pitchFamily="34" charset="0"/>
              </a:defRPr>
            </a:lvl1pPr>
            <a:lvl2pPr marL="457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Lora" panose="02000503000000020004" pitchFamily="2" charset="0"/>
                <a:ea typeface="+mn-ea"/>
                <a:cs typeface="+mn-cs"/>
              </a:defRPr>
            </a:lvl2pPr>
            <a:lvl3pPr marL="914400" indent="0" algn="ctr" defTabSz="914400" rtl="0" eaLnBrk="1" latinLnBrk="0" hangingPunct="1">
              <a:spcBef>
                <a:spcPct val="20000"/>
              </a:spcBef>
              <a:buFont typeface="Arial" panose="020B0604020202020204" pitchFamily="34" charset="0"/>
              <a:buNone/>
              <a:defRPr sz="1800" kern="1200">
                <a:solidFill>
                  <a:schemeClr val="tx1">
                    <a:tint val="75000"/>
                  </a:schemeClr>
                </a:solidFill>
                <a:latin typeface="Lora" panose="02000503000000020004" pitchFamily="2" charset="0"/>
                <a:ea typeface="+mn-ea"/>
                <a:cs typeface="+mn-cs"/>
              </a:defRPr>
            </a:lvl3pPr>
            <a:lvl4pPr marL="1371600" indent="0" algn="ctr" defTabSz="914400" rtl="0" eaLnBrk="1" latinLnBrk="0" hangingPunct="1">
              <a:spcBef>
                <a:spcPct val="20000"/>
              </a:spcBef>
              <a:buFont typeface="Arial" panose="020B0604020202020204" pitchFamily="34" charset="0"/>
              <a:buNone/>
              <a:defRPr sz="1800" kern="1200">
                <a:solidFill>
                  <a:schemeClr val="tx1">
                    <a:tint val="75000"/>
                  </a:schemeClr>
                </a:solidFill>
                <a:latin typeface="Lora" panose="02000503000000020004" pitchFamily="2" charset="0"/>
                <a:ea typeface="+mn-ea"/>
                <a:cs typeface="+mn-cs"/>
              </a:defRPr>
            </a:lvl4pPr>
            <a:lvl5pPr marL="1828800" indent="0" algn="ctr" defTabSz="914400" rtl="0" eaLnBrk="1" latinLnBrk="0" hangingPunct="1">
              <a:spcBef>
                <a:spcPct val="20000"/>
              </a:spcBef>
              <a:buFont typeface="Arial" panose="020B0604020202020204" pitchFamily="34" charset="0"/>
              <a:buNone/>
              <a:defRPr sz="1800" kern="1200">
                <a:solidFill>
                  <a:schemeClr val="tx1">
                    <a:tint val="75000"/>
                  </a:schemeClr>
                </a:solidFill>
                <a:latin typeface="Lora" panose="02000503000000020004" pitchFamily="2" charset="0"/>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42900" indent="-342900" algn="l">
              <a:spcBef>
                <a:spcPts val="1200"/>
              </a:spcBef>
              <a:buClr>
                <a:schemeClr val="accent1">
                  <a:lumMod val="75000"/>
                </a:schemeClr>
              </a:buClr>
              <a:buFont typeface="Arial" panose="020B0604020202020204" pitchFamily="34" charset="0"/>
              <a:buChar char="•"/>
            </a:pPr>
            <a:r>
              <a:rPr lang="en-US" sz="2000" dirty="0">
                <a:solidFill>
                  <a:schemeClr val="tx1"/>
                </a:solidFill>
              </a:rPr>
              <a:t>Privately-held company, since 2008</a:t>
            </a:r>
          </a:p>
          <a:p>
            <a:pPr marL="342900" indent="-342900" algn="l">
              <a:spcBef>
                <a:spcPts val="1200"/>
              </a:spcBef>
              <a:buClr>
                <a:schemeClr val="accent1">
                  <a:lumMod val="75000"/>
                </a:schemeClr>
              </a:buClr>
              <a:buFont typeface="Arial" panose="020B0604020202020204" pitchFamily="34" charset="0"/>
              <a:buChar char="•"/>
            </a:pPr>
            <a:r>
              <a:rPr lang="en-US" sz="2000" dirty="0">
                <a:solidFill>
                  <a:schemeClr val="tx1"/>
                </a:solidFill>
              </a:rPr>
              <a:t>Arms-length relationship with funeral homes and other funeral providers</a:t>
            </a:r>
          </a:p>
          <a:p>
            <a:pPr marL="342900" indent="-342900" algn="l">
              <a:spcBef>
                <a:spcPts val="1200"/>
              </a:spcBef>
              <a:buClr>
                <a:schemeClr val="accent1">
                  <a:lumMod val="75000"/>
                </a:schemeClr>
              </a:buClr>
              <a:buFont typeface="Arial" panose="020B0604020202020204" pitchFamily="34" charset="0"/>
              <a:buChar char="•"/>
            </a:pPr>
            <a:r>
              <a:rPr lang="en-US" sz="2000" dirty="0">
                <a:solidFill>
                  <a:schemeClr val="tx1"/>
                </a:solidFill>
              </a:rPr>
              <a:t>Information-rich content</a:t>
            </a:r>
          </a:p>
          <a:p>
            <a:pPr marL="342900" indent="-342900" algn="l">
              <a:spcBef>
                <a:spcPts val="1200"/>
              </a:spcBef>
              <a:buClr>
                <a:schemeClr val="accent1">
                  <a:lumMod val="75000"/>
                </a:schemeClr>
              </a:buClr>
              <a:buFont typeface="Arial" panose="020B0604020202020204" pitchFamily="34" charset="0"/>
              <a:buChar char="•"/>
            </a:pPr>
            <a:r>
              <a:rPr lang="en-US" sz="2000" dirty="0">
                <a:solidFill>
                  <a:schemeClr val="tx1"/>
                </a:solidFill>
              </a:rPr>
              <a:t>Powerful funeral planning tools</a:t>
            </a:r>
          </a:p>
          <a:p>
            <a:pPr marL="342900" indent="-342900" algn="l">
              <a:spcBef>
                <a:spcPts val="1200"/>
              </a:spcBef>
              <a:buClr>
                <a:schemeClr val="accent1">
                  <a:lumMod val="75000"/>
                </a:schemeClr>
              </a:buClr>
              <a:buFont typeface="Arial" panose="020B0604020202020204" pitchFamily="34" charset="0"/>
              <a:buChar char="•"/>
            </a:pPr>
            <a:r>
              <a:rPr lang="en-US" sz="2000" dirty="0">
                <a:solidFill>
                  <a:schemeClr val="tx1"/>
                </a:solidFill>
              </a:rPr>
              <a:t>Convenient, secure, online resource</a:t>
            </a:r>
          </a:p>
        </p:txBody>
      </p:sp>
      <p:pic>
        <p:nvPicPr>
          <p:cNvPr id="3" name="Picture 2">
            <a:extLst>
              <a:ext uri="{FF2B5EF4-FFF2-40B4-BE49-F238E27FC236}">
                <a16:creationId xmlns:a16="http://schemas.microsoft.com/office/drawing/2014/main" id="{17451D61-766F-F616-BF2F-F65C1F2214E7}"/>
              </a:ext>
            </a:extLst>
          </p:cNvPr>
          <p:cNvPicPr>
            <a:picLocks noChangeAspect="1"/>
          </p:cNvPicPr>
          <p:nvPr/>
        </p:nvPicPr>
        <p:blipFill rotWithShape="1">
          <a:blip r:embed="rId5"/>
          <a:srcRect r="10668"/>
          <a:stretch/>
        </p:blipFill>
        <p:spPr>
          <a:xfrm>
            <a:off x="861419" y="5087366"/>
            <a:ext cx="2552342" cy="1152381"/>
          </a:xfrm>
          <a:prstGeom prst="rect">
            <a:avLst/>
          </a:prstGeom>
        </p:spPr>
      </p:pic>
      <p:pic>
        <p:nvPicPr>
          <p:cNvPr id="2" name="Picture 1">
            <a:extLst>
              <a:ext uri="{FF2B5EF4-FFF2-40B4-BE49-F238E27FC236}">
                <a16:creationId xmlns:a16="http://schemas.microsoft.com/office/drawing/2014/main" id="{B20B6F26-5281-7BAA-F48D-7304BCFB9541}"/>
              </a:ext>
            </a:extLst>
          </p:cNvPr>
          <p:cNvPicPr>
            <a:picLocks noChangeAspect="1"/>
          </p:cNvPicPr>
          <p:nvPr/>
        </p:nvPicPr>
        <p:blipFill rotWithShape="1">
          <a:blip r:embed="rId6"/>
          <a:srcRect t="40469"/>
          <a:stretch/>
        </p:blipFill>
        <p:spPr>
          <a:xfrm>
            <a:off x="4693920" y="5227125"/>
            <a:ext cx="3701086" cy="893847"/>
          </a:xfrm>
          <a:prstGeom prst="rect">
            <a:avLst/>
          </a:prstGeom>
          <a:ln>
            <a:solidFill>
              <a:schemeClr val="tx1"/>
            </a:solidFill>
          </a:ln>
        </p:spPr>
      </p:pic>
    </p:spTree>
    <p:extLst>
      <p:ext uri="{BB962C8B-B14F-4D97-AF65-F5344CB8AC3E}">
        <p14:creationId xmlns:p14="http://schemas.microsoft.com/office/powerpoint/2010/main" val="6981499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rcRect/>
          <a:stretch>
            <a:fillRect/>
          </a:stretch>
        </p:blipFill>
        <p:spPr>
          <a:xfrm>
            <a:off x="457200" y="228605"/>
            <a:ext cx="3566160" cy="806049"/>
          </a:xfrm>
          <a:prstGeom prst="rect">
            <a:avLst/>
          </a:prstGeom>
        </p:spPr>
      </p:pic>
      <p:sp>
        <p:nvSpPr>
          <p:cNvPr id="33" name="Title 7"/>
          <p:cNvSpPr>
            <a:spLocks noGrp="1" noEditPoints="1"/>
          </p:cNvSpPr>
          <p:nvPr>
            <p:ph type="ctrTitle"/>
          </p:nvPr>
        </p:nvSpPr>
        <p:spPr>
          <a:xfrm>
            <a:off x="609600" y="1413641"/>
            <a:ext cx="6781800" cy="694346"/>
          </a:xfrm>
        </p:spPr>
        <p:txBody>
          <a:bodyPr>
            <a:noAutofit/>
          </a:bodyPr>
          <a:lstStyle/>
          <a:p>
            <a:pPr algn="l"/>
            <a:r>
              <a:rPr lang="en-US" sz="2800" b="1" dirty="0">
                <a:solidFill>
                  <a:schemeClr val="tx1"/>
                </a:solidFill>
              </a:rPr>
              <a:t>WE BRING TOGETHER CONSUMERS AND THE FUNERAL INDUSTRY</a:t>
            </a:r>
          </a:p>
        </p:txBody>
      </p:sp>
      <p:sp>
        <p:nvSpPr>
          <p:cNvPr id="46" name="Slide Number Placeholder 3"/>
          <p:cNvSpPr txBox="1"/>
          <p:nvPr/>
        </p:nvSpPr>
        <p:spPr>
          <a:xfrm>
            <a:off x="3662807" y="6214391"/>
            <a:ext cx="2133600" cy="365125"/>
          </a:xfrm>
          <a:prstGeom prst="rect">
            <a:avLst/>
          </a:prstGeom>
        </p:spPr>
        <p:txBody>
          <a:bodyP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0E217926-F9A9-47FA-B783-F2787BA341FC}" type="slidenum">
              <a:rPr lang="en-US"/>
              <a:t>5</a:t>
            </a:fld>
            <a:endParaRPr lang="en-US" dirty="0"/>
          </a:p>
        </p:txBody>
      </p:sp>
      <p:sp>
        <p:nvSpPr>
          <p:cNvPr id="40" name="TextBox 39"/>
          <p:cNvSpPr txBox="1"/>
          <p:nvPr/>
        </p:nvSpPr>
        <p:spPr>
          <a:xfrm>
            <a:off x="5887853" y="2362206"/>
            <a:ext cx="2783713" cy="2246769"/>
          </a:xfrm>
          <a:prstGeom prst="rect">
            <a:avLst/>
          </a:prstGeom>
          <a:noFill/>
        </p:spPr>
        <p:txBody>
          <a:bodyPr wrap="square" rtlCol="0">
            <a:spAutoFit/>
          </a:bodyPr>
          <a:lstStyle/>
          <a:p>
            <a:pPr>
              <a:spcAft>
                <a:spcPts val="1200"/>
              </a:spcAft>
              <a:buClr>
                <a:schemeClr val="accent1">
                  <a:lumMod val="75000"/>
                </a:schemeClr>
              </a:buClr>
            </a:pPr>
            <a:r>
              <a:rPr lang="en-US" sz="2000" b="1" dirty="0">
                <a:solidFill>
                  <a:srgbClr val="F18A02"/>
                </a:solidFill>
                <a:latin typeface="Lato Medium" panose="020F0502020204030203" pitchFamily="34" charset="0"/>
                <a:ea typeface="Lato Medium" panose="020F0502020204030203" pitchFamily="34" charset="0"/>
                <a:cs typeface="Lato Medium" panose="020F0502020204030203" pitchFamily="34" charset="0"/>
              </a:rPr>
              <a:t>Consumer Resource</a:t>
            </a:r>
          </a:p>
          <a:p>
            <a:pPr marL="228600" indent="-228600">
              <a:spcAft>
                <a:spcPts val="1200"/>
              </a:spcAft>
              <a:buClr>
                <a:schemeClr val="accent1">
                  <a:lumMod val="75000"/>
                </a:schemeClr>
              </a:buClr>
              <a:buFont typeface="Arial" panose="020B0604020202020204" pitchFamily="34" charset="0"/>
              <a:buChar char="•"/>
            </a:pPr>
            <a:r>
              <a:rPr lang="en-US" dirty="0">
                <a:latin typeface="Lato" panose="020F0502020204030203" pitchFamily="34" charset="0"/>
                <a:ea typeface="Lato" panose="020F0502020204030203" pitchFamily="34" charset="0"/>
                <a:cs typeface="Lato" panose="020F0502020204030203" pitchFamily="34" charset="0"/>
              </a:rPr>
              <a:t>Everything you need to know about funerals</a:t>
            </a:r>
          </a:p>
          <a:p>
            <a:pPr marL="228600" indent="-228600">
              <a:spcAft>
                <a:spcPts val="1200"/>
              </a:spcAft>
              <a:buClr>
                <a:schemeClr val="accent1">
                  <a:lumMod val="75000"/>
                </a:schemeClr>
              </a:buClr>
              <a:buFont typeface="Arial" panose="020B0604020202020204" pitchFamily="34" charset="0"/>
              <a:buChar char="•"/>
            </a:pPr>
            <a:r>
              <a:rPr lang="en-US" dirty="0">
                <a:latin typeface="Lato" panose="020F0502020204030203" pitchFamily="34" charset="0"/>
                <a:ea typeface="Lato" panose="020F0502020204030203" pitchFamily="34" charset="0"/>
                <a:cs typeface="Lato" panose="020F0502020204030203" pitchFamily="34" charset="0"/>
              </a:rPr>
              <a:t>Funeral planning tools, guides and forms</a:t>
            </a:r>
          </a:p>
          <a:p>
            <a:pPr marL="228600" indent="-228600">
              <a:spcAft>
                <a:spcPts val="1200"/>
              </a:spcAft>
              <a:buClr>
                <a:schemeClr val="accent1">
                  <a:lumMod val="75000"/>
                </a:schemeClr>
              </a:buClr>
              <a:buFont typeface="Arial" panose="020B0604020202020204" pitchFamily="34" charset="0"/>
              <a:buChar char="•"/>
            </a:pPr>
            <a:r>
              <a:rPr lang="en-US" dirty="0">
                <a:latin typeface="Lato" panose="020F0502020204030203" pitchFamily="34" charset="0"/>
                <a:ea typeface="Lato" panose="020F0502020204030203" pitchFamily="34" charset="0"/>
                <a:cs typeface="Lato" panose="020F0502020204030203" pitchFamily="34" charset="0"/>
              </a:rPr>
              <a:t>Planning Specialists</a:t>
            </a:r>
          </a:p>
        </p:txBody>
      </p:sp>
      <p:sp>
        <p:nvSpPr>
          <p:cNvPr id="47" name="TextBox 46"/>
          <p:cNvSpPr txBox="1"/>
          <p:nvPr/>
        </p:nvSpPr>
        <p:spPr>
          <a:xfrm>
            <a:off x="5887853" y="4674923"/>
            <a:ext cx="2783713" cy="1538883"/>
          </a:xfrm>
          <a:prstGeom prst="rect">
            <a:avLst/>
          </a:prstGeom>
          <a:noFill/>
        </p:spPr>
        <p:txBody>
          <a:bodyPr wrap="square" rtlCol="0">
            <a:spAutoFit/>
          </a:bodyPr>
          <a:lstStyle/>
          <a:p>
            <a:pPr>
              <a:spcAft>
                <a:spcPts val="1200"/>
              </a:spcAft>
              <a:buClr>
                <a:schemeClr val="accent1">
                  <a:lumMod val="75000"/>
                </a:schemeClr>
              </a:buClr>
            </a:pPr>
            <a:r>
              <a:rPr lang="en-US" sz="2000" b="1" dirty="0">
                <a:solidFill>
                  <a:srgbClr val="F18A02"/>
                </a:solidFill>
                <a:latin typeface="Lato Medium" panose="020F0502020204030203" pitchFamily="34" charset="0"/>
                <a:ea typeface="Lato Medium" panose="020F0502020204030203" pitchFamily="34" charset="0"/>
                <a:cs typeface="Lato Medium" panose="020F0502020204030203" pitchFamily="34" charset="0"/>
              </a:rPr>
              <a:t>Preferred Providers</a:t>
            </a:r>
          </a:p>
          <a:p>
            <a:pPr marL="228600" indent="-228600">
              <a:spcAft>
                <a:spcPts val="1200"/>
              </a:spcAft>
              <a:buClr>
                <a:schemeClr val="accent1">
                  <a:lumMod val="75000"/>
                </a:schemeClr>
              </a:buClr>
              <a:buFont typeface="Arial" panose="020B0604020202020204" pitchFamily="34" charset="0"/>
              <a:buChar char="•"/>
            </a:pPr>
            <a:r>
              <a:rPr lang="en-US" dirty="0">
                <a:latin typeface="Lato" panose="020F0502020204030203" pitchFamily="34" charset="0"/>
                <a:ea typeface="Lato" panose="020F0502020204030203" pitchFamily="34" charset="0"/>
                <a:cs typeface="Lato" panose="020F0502020204030203" pitchFamily="34" charset="0"/>
              </a:rPr>
              <a:t>Funeral services: burial and cremation</a:t>
            </a:r>
          </a:p>
          <a:p>
            <a:pPr marL="228600" indent="-228600">
              <a:spcAft>
                <a:spcPts val="1200"/>
              </a:spcAft>
              <a:buClr>
                <a:schemeClr val="accent1">
                  <a:lumMod val="75000"/>
                </a:schemeClr>
              </a:buClr>
              <a:buFont typeface="Arial" panose="020B0604020202020204" pitchFamily="34" charset="0"/>
              <a:buChar char="•"/>
            </a:pPr>
            <a:r>
              <a:rPr lang="en-US" dirty="0">
                <a:latin typeface="Lato" panose="020F0502020204030203" pitchFamily="34" charset="0"/>
                <a:ea typeface="Lato" panose="020F0502020204030203" pitchFamily="34" charset="0"/>
                <a:cs typeface="Lato" panose="020F0502020204030203" pitchFamily="34" charset="0"/>
              </a:rPr>
              <a:t>Funeral products</a:t>
            </a:r>
            <a:endParaRPr lang="en-US" sz="2000" dirty="0">
              <a:latin typeface="Lato" panose="020F0502020204030203" pitchFamily="34" charset="0"/>
              <a:ea typeface="Lato" panose="020F0502020204030203" pitchFamily="34" charset="0"/>
              <a:cs typeface="Lato" panose="020F0502020204030203" pitchFamily="34" charset="0"/>
            </a:endParaRPr>
          </a:p>
        </p:txBody>
      </p:sp>
      <p:graphicFrame>
        <p:nvGraphicFramePr>
          <p:cNvPr id="2" name="Diagram 1"/>
          <p:cNvGraphicFramePr/>
          <p:nvPr>
            <p:extLst>
              <p:ext uri="{D42A27DB-BD31-4B8C-83A1-F6EECF244321}">
                <p14:modId xmlns:p14="http://schemas.microsoft.com/office/powerpoint/2010/main" val="2358897700"/>
              </p:ext>
            </p:extLst>
          </p:nvPr>
        </p:nvGraphicFramePr>
        <p:xfrm>
          <a:off x="472446" y="2442459"/>
          <a:ext cx="5203309" cy="3352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idx="4294967295"/>
          </p:nvPr>
        </p:nvSpPr>
        <p:spPr>
          <a:xfrm>
            <a:off x="686026" y="644033"/>
            <a:ext cx="7763470" cy="1247159"/>
          </a:xfrm>
        </p:spPr>
        <p:txBody>
          <a:bodyPr>
            <a:normAutofit/>
          </a:bodyPr>
          <a:lstStyle/>
          <a:p>
            <a:r>
              <a:rPr lang="en-US" sz="3600" b="1" dirty="0">
                <a:solidFill>
                  <a:schemeClr val="tx1"/>
                </a:solidFill>
              </a:rPr>
              <a:t>INDUSTRY LEADING FUNERAL PLANNING SOLUTIONS</a:t>
            </a:r>
            <a:endParaRPr lang="en-US" sz="3600" b="1" dirty="0">
              <a:solidFill>
                <a:srgbClr val="F18A02"/>
              </a:solidFill>
            </a:endParaRPr>
          </a:p>
        </p:txBody>
      </p:sp>
      <p:sp>
        <p:nvSpPr>
          <p:cNvPr id="3" name="Content Placeholder 2"/>
          <p:cNvSpPr>
            <a:spLocks noGrp="1" noEditPoints="1"/>
          </p:cNvSpPr>
          <p:nvPr>
            <p:ph idx="4294967295"/>
          </p:nvPr>
        </p:nvSpPr>
        <p:spPr>
          <a:xfrm>
            <a:off x="4567761" y="2294289"/>
            <a:ext cx="4041660" cy="3371271"/>
          </a:xfrm>
        </p:spPr>
        <p:txBody>
          <a:bodyPr>
            <a:normAutofit fontScale="77500" lnSpcReduction="20000"/>
          </a:bodyPr>
          <a:lstStyle/>
          <a:p>
            <a:pPr marL="0" indent="0">
              <a:buNone/>
            </a:pPr>
            <a:r>
              <a:rPr lang="en-US" b="0" dirty="0">
                <a:solidFill>
                  <a:srgbClr val="F18A02"/>
                </a:solidFill>
              </a:rPr>
              <a:t>Do-it-Yourself Preplanning</a:t>
            </a:r>
          </a:p>
          <a:p>
            <a:pPr marL="288925" lvl="1">
              <a:spcBef>
                <a:spcPts val="844"/>
              </a:spcBef>
              <a:buClr>
                <a:schemeClr val="accent1"/>
              </a:buClr>
              <a:buFont typeface="Arial" panose="020B0604020202020204" pitchFamily="34" charset="0"/>
              <a:buChar char="•"/>
            </a:pPr>
            <a:r>
              <a:rPr lang="en-US" sz="2200" dirty="0">
                <a:solidFill>
                  <a:schemeClr val="tx1"/>
                </a:solidFill>
                <a:latin typeface="Lato" panose="020F0502020204030203" pitchFamily="34" charset="0"/>
                <a:ea typeface="Lato" panose="020F0502020204030203" pitchFamily="34" charset="0"/>
                <a:cs typeface="Lato" panose="020F0502020204030203" pitchFamily="34" charset="0"/>
              </a:rPr>
              <a:t>Manage Funeral Costs</a:t>
            </a:r>
          </a:p>
          <a:p>
            <a:pPr marL="288925" lvl="1">
              <a:spcBef>
                <a:spcPts val="844"/>
              </a:spcBef>
              <a:buClr>
                <a:schemeClr val="accent1"/>
              </a:buClr>
              <a:buFont typeface="Arial" panose="020B0604020202020204" pitchFamily="34" charset="0"/>
              <a:buChar char="•"/>
            </a:pPr>
            <a:r>
              <a:rPr lang="en-US" sz="2200" dirty="0">
                <a:solidFill>
                  <a:schemeClr val="tx1"/>
                </a:solidFill>
                <a:latin typeface="Lato" panose="020F0502020204030203" pitchFamily="34" charset="0"/>
                <a:ea typeface="Lato" panose="020F0502020204030203" pitchFamily="34" charset="0"/>
                <a:cs typeface="Lato" panose="020F0502020204030203" pitchFamily="34" charset="0"/>
              </a:rPr>
              <a:t>Choose Funeral Services</a:t>
            </a:r>
          </a:p>
          <a:p>
            <a:pPr marL="288925" lvl="1">
              <a:spcBef>
                <a:spcPts val="844"/>
              </a:spcBef>
              <a:buClr>
                <a:schemeClr val="accent1"/>
              </a:buClr>
              <a:buFont typeface="Arial" panose="020B0604020202020204" pitchFamily="34" charset="0"/>
              <a:buChar char="•"/>
            </a:pPr>
            <a:r>
              <a:rPr lang="en-US" sz="2200" dirty="0">
                <a:solidFill>
                  <a:schemeClr val="tx1"/>
                </a:solidFill>
                <a:latin typeface="Lato" panose="020F0502020204030203" pitchFamily="34" charset="0"/>
                <a:ea typeface="Lato" panose="020F0502020204030203" pitchFamily="34" charset="0"/>
                <a:cs typeface="Lato" panose="020F0502020204030203" pitchFamily="34" charset="0"/>
              </a:rPr>
              <a:t>Directory of Preferred  Providers</a:t>
            </a:r>
          </a:p>
          <a:p>
            <a:pPr marL="288925" lvl="1">
              <a:spcBef>
                <a:spcPts val="844"/>
              </a:spcBef>
              <a:buClr>
                <a:schemeClr val="accent1"/>
              </a:buClr>
              <a:buFont typeface="Arial" panose="020B0604020202020204" pitchFamily="34" charset="0"/>
              <a:buChar char="•"/>
            </a:pPr>
            <a:r>
              <a:rPr lang="en-US" sz="2200" dirty="0">
                <a:solidFill>
                  <a:schemeClr val="tx1"/>
                </a:solidFill>
                <a:latin typeface="Lato" panose="020F0502020204030203" pitchFamily="34" charset="0"/>
                <a:ea typeface="Lato" panose="020F0502020204030203" pitchFamily="34" charset="0"/>
                <a:cs typeface="Lato" panose="020F0502020204030203" pitchFamily="34" charset="0"/>
              </a:rPr>
              <a:t>Plan Ceremonies</a:t>
            </a:r>
          </a:p>
          <a:p>
            <a:pPr marL="288925" lvl="1">
              <a:spcBef>
                <a:spcPts val="844"/>
              </a:spcBef>
              <a:buClr>
                <a:schemeClr val="accent1"/>
              </a:buClr>
              <a:buFont typeface="Arial" panose="020B0604020202020204" pitchFamily="34" charset="0"/>
              <a:buChar char="•"/>
            </a:pPr>
            <a:r>
              <a:rPr lang="en-US" sz="2200" dirty="0">
                <a:solidFill>
                  <a:schemeClr val="tx1"/>
                </a:solidFill>
                <a:latin typeface="Lato" panose="020F0502020204030203" pitchFamily="34" charset="0"/>
                <a:ea typeface="Lato" panose="020F0502020204030203" pitchFamily="34" charset="0"/>
                <a:cs typeface="Lato" panose="020F0502020204030203" pitchFamily="34" charset="0"/>
              </a:rPr>
              <a:t>Record Vital Information</a:t>
            </a:r>
          </a:p>
          <a:p>
            <a:pPr marL="288925" lvl="1">
              <a:spcBef>
                <a:spcPts val="844"/>
              </a:spcBef>
              <a:buClr>
                <a:schemeClr val="accent1"/>
              </a:buClr>
              <a:buFont typeface="Arial" panose="020B0604020202020204" pitchFamily="34" charset="0"/>
              <a:buChar char="•"/>
            </a:pPr>
            <a:r>
              <a:rPr lang="en-US" sz="2200" dirty="0">
                <a:solidFill>
                  <a:schemeClr val="tx1"/>
                </a:solidFill>
                <a:latin typeface="Lato" panose="020F0502020204030203" pitchFamily="34" charset="0"/>
                <a:ea typeface="Lato" panose="020F0502020204030203" pitchFamily="34" charset="0"/>
                <a:cs typeface="Lato" panose="020F0502020204030203" pitchFamily="34" charset="0"/>
              </a:rPr>
              <a:t>60,000 “Quick Plans” Created</a:t>
            </a:r>
          </a:p>
          <a:p>
            <a:pPr marL="0" lvl="1" indent="0">
              <a:spcBef>
                <a:spcPts val="1800"/>
              </a:spcBef>
              <a:buNone/>
            </a:pPr>
            <a:r>
              <a:rPr lang="en-US" sz="2800" dirty="0">
                <a:solidFill>
                  <a:srgbClr val="F18A02"/>
                </a:solidFill>
                <a:latin typeface="Lato" panose="020F0502020204030203" pitchFamily="34" charset="0"/>
                <a:ea typeface="Lato" panose="020F0502020204030203" pitchFamily="34" charset="0"/>
                <a:cs typeface="Lato" panose="020F0502020204030203" pitchFamily="34" charset="0"/>
              </a:rPr>
              <a:t>Advisor-Led Funeral Planning</a:t>
            </a:r>
          </a:p>
          <a:p>
            <a:pPr marL="288925" lvl="1">
              <a:spcBef>
                <a:spcPts val="844"/>
              </a:spcBef>
              <a:buClr>
                <a:schemeClr val="accent1"/>
              </a:buClr>
              <a:buFont typeface="Arial" panose="020B0604020202020204" pitchFamily="34" charset="0"/>
              <a:buChar char="•"/>
            </a:pPr>
            <a:r>
              <a:rPr lang="en-US" sz="2200" dirty="0">
                <a:solidFill>
                  <a:schemeClr val="tx1"/>
                </a:solidFill>
                <a:latin typeface="Lato" panose="020F0502020204030203" pitchFamily="34" charset="0"/>
                <a:ea typeface="Lato" panose="020F0502020204030203" pitchFamily="34" charset="0"/>
                <a:cs typeface="Lato" panose="020F0502020204030203" pitchFamily="34" charset="0"/>
              </a:rPr>
              <a:t>Get Preplanning Assistance</a:t>
            </a:r>
          </a:p>
          <a:p>
            <a:pPr marL="288925" lvl="1">
              <a:spcBef>
                <a:spcPts val="844"/>
              </a:spcBef>
              <a:buClr>
                <a:schemeClr val="accent1"/>
              </a:buClr>
              <a:buFont typeface="Arial" panose="020B0604020202020204" pitchFamily="34" charset="0"/>
              <a:buChar char="•"/>
            </a:pPr>
            <a:r>
              <a:rPr lang="en-US" sz="2200" dirty="0">
                <a:solidFill>
                  <a:schemeClr val="tx1"/>
                </a:solidFill>
                <a:latin typeface="Lato" panose="020F0502020204030203" pitchFamily="34" charset="0"/>
                <a:ea typeface="Lato" panose="020F0502020204030203" pitchFamily="34" charset="0"/>
                <a:cs typeface="Lato" panose="020F0502020204030203" pitchFamily="34" charset="0"/>
              </a:rPr>
              <a:t>Learn About Prepayment Options</a:t>
            </a:r>
          </a:p>
        </p:txBody>
      </p:sp>
      <p:sp>
        <p:nvSpPr>
          <p:cNvPr id="4" name="Rectangle 3"/>
          <p:cNvSpPr/>
          <p:nvPr/>
        </p:nvSpPr>
        <p:spPr>
          <a:xfrm>
            <a:off x="838206" y="2439611"/>
            <a:ext cx="3375401" cy="2720585"/>
          </a:xfrm>
          <a:prstGeom prst="rect">
            <a:avLst/>
          </a:prstGeom>
          <a:blipFill>
            <a:blip r:embed="rId3"/>
            <a:srcRect/>
            <a:stretch>
              <a:fillRect/>
            </a:stretch>
          </a:blip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97" dirty="0">
              <a:solidFill>
                <a:schemeClr val="accent1">
                  <a:lumMod val="75000"/>
                </a:schemeClr>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5" name="Slide Number Placeholder 3">
            <a:extLst>
              <a:ext uri="{FF2B5EF4-FFF2-40B4-BE49-F238E27FC236}">
                <a16:creationId xmlns:a16="http://schemas.microsoft.com/office/drawing/2014/main" id="{585026F3-4FAB-560F-BE65-D158576A5735}"/>
              </a:ext>
            </a:extLst>
          </p:cNvPr>
          <p:cNvSpPr txBox="1"/>
          <p:nvPr/>
        </p:nvSpPr>
        <p:spPr>
          <a:xfrm>
            <a:off x="3811118" y="6213975"/>
            <a:ext cx="2133600" cy="365125"/>
          </a:xfrm>
          <a:prstGeom prst="rect">
            <a:avLst/>
          </a:prstGeom>
        </p:spPr>
        <p:txBody>
          <a:bodyP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0E217926-F9A9-47FA-B783-F2787BA341FC}" type="slidenum">
              <a:rPr lang="en-US"/>
              <a:t>6</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idx="4294967295"/>
          </p:nvPr>
        </p:nvSpPr>
        <p:spPr>
          <a:xfrm>
            <a:off x="690265" y="423950"/>
            <a:ext cx="7763470" cy="1247159"/>
          </a:xfrm>
        </p:spPr>
        <p:txBody>
          <a:bodyPr>
            <a:normAutofit/>
          </a:bodyPr>
          <a:lstStyle/>
          <a:p>
            <a:r>
              <a:rPr lang="en-US" sz="3600" b="1" dirty="0">
                <a:solidFill>
                  <a:schemeClr val="tx1"/>
                </a:solidFill>
              </a:rPr>
              <a:t>THE FUNERALWISE NETWORK</a:t>
            </a:r>
            <a:br>
              <a:rPr lang="en-US" sz="3600" b="1" dirty="0">
                <a:solidFill>
                  <a:schemeClr val="tx1"/>
                </a:solidFill>
              </a:rPr>
            </a:br>
            <a:r>
              <a:rPr lang="en-US" sz="3600" b="1" dirty="0">
                <a:solidFill>
                  <a:schemeClr val="tx1"/>
                </a:solidFill>
              </a:rPr>
              <a:t>OF PLANNING SPECIALISTS</a:t>
            </a:r>
            <a:endParaRPr lang="en-US" sz="3600" b="1" dirty="0">
              <a:solidFill>
                <a:srgbClr val="F18A02"/>
              </a:solidFill>
            </a:endParaRPr>
          </a:p>
        </p:txBody>
      </p:sp>
      <p:sp>
        <p:nvSpPr>
          <p:cNvPr id="3" name="Content Placeholder 2"/>
          <p:cNvSpPr>
            <a:spLocks noGrp="1" noEditPoints="1"/>
          </p:cNvSpPr>
          <p:nvPr>
            <p:ph idx="4294967295"/>
          </p:nvPr>
        </p:nvSpPr>
        <p:spPr>
          <a:xfrm>
            <a:off x="4893158" y="2023672"/>
            <a:ext cx="3733800" cy="3849724"/>
          </a:xfrm>
        </p:spPr>
        <p:txBody>
          <a:bodyPr>
            <a:noAutofit/>
          </a:bodyPr>
          <a:lstStyle/>
          <a:p>
            <a:pPr marL="0" indent="0">
              <a:buNone/>
            </a:pPr>
            <a:r>
              <a:rPr lang="en-US" sz="2000" dirty="0" err="1">
                <a:solidFill>
                  <a:srgbClr val="F18A02"/>
                </a:solidFill>
                <a:latin typeface="Lato" panose="020F0502020204030203" pitchFamily="34" charset="0"/>
              </a:rPr>
              <a:t>Funeralwise</a:t>
            </a:r>
            <a:r>
              <a:rPr lang="en-US" sz="2000" dirty="0">
                <a:solidFill>
                  <a:srgbClr val="F18A02"/>
                </a:solidFill>
                <a:latin typeface="Lato" panose="020F0502020204030203" pitchFamily="34" charset="0"/>
              </a:rPr>
              <a:t> Resources</a:t>
            </a:r>
          </a:p>
          <a:p>
            <a:pPr marL="288925" lvl="1">
              <a:spcBef>
                <a:spcPts val="844"/>
              </a:spcBef>
              <a:buClr>
                <a:schemeClr val="accent1"/>
              </a:buClr>
              <a:buFont typeface="Arial" panose="020B0604020202020204" pitchFamily="34" charset="0"/>
              <a:buChar char="•"/>
            </a:pPr>
            <a:r>
              <a:rPr lang="en-US" sz="1800" dirty="0">
                <a:solidFill>
                  <a:schemeClr val="tx1"/>
                </a:solidFill>
                <a:latin typeface="Lato" panose="020F0502020204030203" pitchFamily="34" charset="0"/>
                <a:ea typeface="Lato" panose="020F0502020204030203" pitchFamily="34" charset="0"/>
                <a:cs typeface="Lato" panose="020F0502020204030203" pitchFamily="34" charset="0"/>
              </a:rPr>
              <a:t>The Wise Planning System</a:t>
            </a:r>
          </a:p>
          <a:p>
            <a:pPr marL="288925" lvl="1">
              <a:spcBef>
                <a:spcPts val="844"/>
              </a:spcBef>
              <a:buClr>
                <a:schemeClr val="accent1"/>
              </a:buClr>
              <a:buFont typeface="Arial" panose="020B0604020202020204" pitchFamily="34" charset="0"/>
              <a:buChar char="•"/>
            </a:pPr>
            <a:r>
              <a:rPr lang="en-US" sz="1800" dirty="0">
                <a:solidFill>
                  <a:schemeClr val="tx1"/>
                </a:solidFill>
                <a:latin typeface="Lato" panose="020F0502020204030203" pitchFamily="34" charset="0"/>
                <a:ea typeface="Lato" panose="020F0502020204030203" pitchFamily="34" charset="0"/>
                <a:cs typeface="Lato" panose="020F0502020204030203" pitchFamily="34" charset="0"/>
              </a:rPr>
              <a:t>Lead Generation Programs</a:t>
            </a:r>
          </a:p>
          <a:p>
            <a:pPr marL="288925" lvl="1">
              <a:spcBef>
                <a:spcPts val="844"/>
              </a:spcBef>
              <a:buClr>
                <a:schemeClr val="accent1"/>
              </a:buClr>
              <a:buFont typeface="Arial" panose="020B0604020202020204" pitchFamily="34" charset="0"/>
              <a:buChar char="•"/>
            </a:pPr>
            <a:r>
              <a:rPr lang="en-US" sz="1800" dirty="0">
                <a:solidFill>
                  <a:schemeClr val="tx1"/>
                </a:solidFill>
                <a:latin typeface="Lato" panose="020F0502020204030203" pitchFamily="34" charset="0"/>
                <a:ea typeface="Lato" panose="020F0502020204030203" pitchFamily="34" charset="0"/>
                <a:cs typeface="Lato" panose="020F0502020204030203" pitchFamily="34" charset="0"/>
              </a:rPr>
              <a:t>Collateral Materials</a:t>
            </a:r>
          </a:p>
          <a:p>
            <a:pPr marL="288925" lvl="1">
              <a:spcBef>
                <a:spcPts val="844"/>
              </a:spcBef>
              <a:buClr>
                <a:schemeClr val="accent1"/>
              </a:buClr>
              <a:buFont typeface="Arial" panose="020B0604020202020204" pitchFamily="34" charset="0"/>
              <a:buChar char="•"/>
            </a:pPr>
            <a:r>
              <a:rPr lang="en-US" sz="1800" dirty="0">
                <a:solidFill>
                  <a:schemeClr val="tx1"/>
                </a:solidFill>
                <a:latin typeface="Lato" panose="020F0502020204030203" pitchFamily="34" charset="0"/>
                <a:ea typeface="Lato" panose="020F0502020204030203" pitchFamily="34" charset="0"/>
                <a:cs typeface="Lato" panose="020F0502020204030203" pitchFamily="34" charset="0"/>
              </a:rPr>
              <a:t>Legal Forms</a:t>
            </a:r>
          </a:p>
          <a:p>
            <a:pPr marL="288925" lvl="1">
              <a:spcBef>
                <a:spcPts val="844"/>
              </a:spcBef>
              <a:buClr>
                <a:schemeClr val="accent1"/>
              </a:buClr>
              <a:buFont typeface="Arial" panose="020B0604020202020204" pitchFamily="34" charset="0"/>
              <a:buChar char="•"/>
            </a:pPr>
            <a:r>
              <a:rPr lang="en-US" sz="1800" dirty="0">
                <a:solidFill>
                  <a:schemeClr val="tx1"/>
                </a:solidFill>
                <a:latin typeface="Lato" panose="020F0502020204030203" pitchFamily="34" charset="0"/>
                <a:ea typeface="Lato" panose="020F0502020204030203" pitchFamily="34" charset="0"/>
                <a:cs typeface="Lato" panose="020F0502020204030203" pitchFamily="34" charset="0"/>
              </a:rPr>
              <a:t>Email Campaigns</a:t>
            </a:r>
          </a:p>
          <a:p>
            <a:pPr marL="0" lvl="1" indent="0">
              <a:spcBef>
                <a:spcPts val="1800"/>
              </a:spcBef>
              <a:buNone/>
            </a:pPr>
            <a:r>
              <a:rPr lang="en-US" dirty="0">
                <a:solidFill>
                  <a:srgbClr val="F18A02"/>
                </a:solidFill>
                <a:latin typeface="Lato" panose="020F0502020204030203" pitchFamily="34" charset="0"/>
                <a:ea typeface="Lato" panose="020F0502020204030203" pitchFamily="34" charset="0"/>
                <a:cs typeface="Lato" panose="020F0502020204030203" pitchFamily="34" charset="0"/>
              </a:rPr>
              <a:t>Premier Preneed Resources</a:t>
            </a:r>
          </a:p>
          <a:p>
            <a:pPr marL="285750" lvl="1">
              <a:spcBef>
                <a:spcPts val="844"/>
              </a:spcBef>
              <a:buClr>
                <a:schemeClr val="accent1"/>
              </a:buClr>
              <a:buFont typeface="Arial" panose="020B0604020202020204" pitchFamily="34" charset="0"/>
              <a:buChar char="•"/>
            </a:pPr>
            <a:r>
              <a:rPr lang="en-US" sz="1800" dirty="0">
                <a:solidFill>
                  <a:schemeClr val="tx1"/>
                </a:solidFill>
                <a:latin typeface="Lato" panose="020F0502020204030203" pitchFamily="34" charset="0"/>
                <a:ea typeface="Lato" panose="020F0502020204030203" pitchFamily="34" charset="0"/>
                <a:cs typeface="Lato" panose="020F0502020204030203" pitchFamily="34" charset="0"/>
              </a:rPr>
              <a:t>Funeral Home Lead Generation Programs</a:t>
            </a:r>
          </a:p>
          <a:p>
            <a:pPr marL="285750" lvl="1">
              <a:spcBef>
                <a:spcPts val="844"/>
              </a:spcBef>
              <a:buClr>
                <a:schemeClr val="accent1"/>
              </a:buClr>
              <a:buFont typeface="Arial" panose="020B0604020202020204" pitchFamily="34" charset="0"/>
              <a:buChar char="•"/>
            </a:pPr>
            <a:r>
              <a:rPr lang="en-US" sz="1800" dirty="0">
                <a:solidFill>
                  <a:schemeClr val="tx1"/>
                </a:solidFill>
                <a:latin typeface="Lato" panose="020F0502020204030203" pitchFamily="34" charset="0"/>
                <a:ea typeface="Lato" panose="020F0502020204030203" pitchFamily="34" charset="0"/>
                <a:cs typeface="Lato" panose="020F0502020204030203" pitchFamily="34" charset="0"/>
              </a:rPr>
              <a:t>Premier 360 System</a:t>
            </a:r>
          </a:p>
        </p:txBody>
      </p:sp>
      <p:sp>
        <p:nvSpPr>
          <p:cNvPr id="4" name="Slide Number Placeholder 3">
            <a:extLst>
              <a:ext uri="{FF2B5EF4-FFF2-40B4-BE49-F238E27FC236}">
                <a16:creationId xmlns:a16="http://schemas.microsoft.com/office/drawing/2014/main" id="{9884EE9B-1D99-E7AF-29F6-4CBA50DC827E}"/>
              </a:ext>
            </a:extLst>
          </p:cNvPr>
          <p:cNvSpPr txBox="1"/>
          <p:nvPr/>
        </p:nvSpPr>
        <p:spPr>
          <a:xfrm>
            <a:off x="3811118" y="6213975"/>
            <a:ext cx="2133600" cy="365125"/>
          </a:xfrm>
          <a:prstGeom prst="rect">
            <a:avLst/>
          </a:prstGeom>
        </p:spPr>
        <p:txBody>
          <a:bodyP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0E217926-F9A9-47FA-B783-F2787BA341FC}" type="slidenum">
              <a:rPr lang="en-US"/>
              <a:t>7</a:t>
            </a:fld>
            <a:endParaRPr lang="en-US" dirty="0"/>
          </a:p>
        </p:txBody>
      </p:sp>
      <p:pic>
        <p:nvPicPr>
          <p:cNvPr id="6" name="Picture Placeholder 10" descr="A person and person&#10;&#10;Description automatically generated with low confidence">
            <a:extLst>
              <a:ext uri="{FF2B5EF4-FFF2-40B4-BE49-F238E27FC236}">
                <a16:creationId xmlns:a16="http://schemas.microsoft.com/office/drawing/2014/main" id="{3E5BBE43-A488-713E-7D01-9CB6698D546D}"/>
              </a:ext>
            </a:extLst>
          </p:cNvPr>
          <p:cNvPicPr>
            <a:picLocks noChangeAspect="1"/>
          </p:cNvPicPr>
          <p:nvPr/>
        </p:nvPicPr>
        <p:blipFill>
          <a:blip r:embed="rId3"/>
          <a:srcRect t="17" b="17"/>
          <a:stretch/>
        </p:blipFill>
        <p:spPr>
          <a:xfrm>
            <a:off x="662721" y="2514600"/>
            <a:ext cx="3943666" cy="2743200"/>
          </a:xfrm>
          <a:prstGeom prst="rect">
            <a:avLst/>
          </a:prstGeom>
        </p:spPr>
      </p:pic>
    </p:spTree>
    <p:extLst>
      <p:ext uri="{BB962C8B-B14F-4D97-AF65-F5344CB8AC3E}">
        <p14:creationId xmlns:p14="http://schemas.microsoft.com/office/powerpoint/2010/main" val="15319808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idx="4294967295"/>
          </p:nvPr>
        </p:nvSpPr>
        <p:spPr>
          <a:xfrm>
            <a:off x="690265" y="423950"/>
            <a:ext cx="7763470" cy="1247159"/>
          </a:xfrm>
        </p:spPr>
        <p:txBody>
          <a:bodyPr>
            <a:normAutofit/>
          </a:bodyPr>
          <a:lstStyle/>
          <a:p>
            <a:r>
              <a:rPr lang="en-US" sz="3600" b="1" dirty="0">
                <a:solidFill>
                  <a:schemeClr val="tx1"/>
                </a:solidFill>
              </a:rPr>
              <a:t>GREAT WESTERN</a:t>
            </a:r>
            <a:br>
              <a:rPr lang="en-US" sz="3600" b="1" dirty="0">
                <a:solidFill>
                  <a:schemeClr val="tx1"/>
                </a:solidFill>
              </a:rPr>
            </a:br>
            <a:r>
              <a:rPr lang="en-US" sz="3600" b="1" dirty="0">
                <a:solidFill>
                  <a:schemeClr val="tx1"/>
                </a:solidFill>
              </a:rPr>
              <a:t>PRENEED INSURANCE</a:t>
            </a:r>
            <a:endParaRPr lang="en-US" sz="3600" b="1" dirty="0">
              <a:solidFill>
                <a:srgbClr val="F18A02"/>
              </a:solidFill>
            </a:endParaRPr>
          </a:p>
        </p:txBody>
      </p:sp>
      <p:sp>
        <p:nvSpPr>
          <p:cNvPr id="3" name="Content Placeholder 2"/>
          <p:cNvSpPr>
            <a:spLocks noGrp="1" noEditPoints="1"/>
          </p:cNvSpPr>
          <p:nvPr>
            <p:ph idx="4294967295"/>
          </p:nvPr>
        </p:nvSpPr>
        <p:spPr>
          <a:xfrm>
            <a:off x="5181600" y="2133600"/>
            <a:ext cx="3778402" cy="3163924"/>
          </a:xfrm>
        </p:spPr>
        <p:txBody>
          <a:bodyPr>
            <a:noAutofit/>
          </a:bodyPr>
          <a:lstStyle/>
          <a:p>
            <a:pPr marL="0" indent="0">
              <a:buNone/>
            </a:pPr>
            <a:r>
              <a:rPr lang="en-US" sz="2000" dirty="0">
                <a:solidFill>
                  <a:srgbClr val="F18A02"/>
                </a:solidFill>
                <a:latin typeface="Lato" panose="020F0502020204030203" pitchFamily="34" charset="0"/>
              </a:rPr>
              <a:t>Planning-based Approach</a:t>
            </a:r>
          </a:p>
          <a:p>
            <a:pPr marL="288925" lvl="1">
              <a:spcBef>
                <a:spcPts val="844"/>
              </a:spcBef>
              <a:buClr>
                <a:schemeClr val="accent1"/>
              </a:buClr>
              <a:buFont typeface="Arial" panose="020B0604020202020204" pitchFamily="34" charset="0"/>
              <a:buChar char="•"/>
            </a:pPr>
            <a:r>
              <a:rPr lang="en-US" sz="1800" dirty="0">
                <a:solidFill>
                  <a:schemeClr val="tx1"/>
                </a:solidFill>
                <a:latin typeface="Lato" panose="020F0502020204030203" pitchFamily="34" charset="0"/>
                <a:ea typeface="Lato" panose="020F0502020204030203" pitchFamily="34" charset="0"/>
                <a:cs typeface="Lato" panose="020F0502020204030203" pitchFamily="34" charset="0"/>
              </a:rPr>
              <a:t>Quotes based on estimated funeral cost.</a:t>
            </a:r>
          </a:p>
          <a:p>
            <a:pPr marL="288925" lvl="1">
              <a:spcBef>
                <a:spcPts val="844"/>
              </a:spcBef>
              <a:buClr>
                <a:schemeClr val="accent1"/>
              </a:buClr>
              <a:buFont typeface="Arial" panose="020B0604020202020204" pitchFamily="34" charset="0"/>
              <a:buChar char="•"/>
            </a:pPr>
            <a:r>
              <a:rPr lang="en-US" sz="1800" dirty="0">
                <a:solidFill>
                  <a:schemeClr val="tx1"/>
                </a:solidFill>
                <a:latin typeface="Lato" panose="020F0502020204030203" pitchFamily="34" charset="0"/>
                <a:ea typeface="Lato" panose="020F0502020204030203" pitchFamily="34" charset="0"/>
                <a:cs typeface="Lato" panose="020F0502020204030203" pitchFamily="34" charset="0"/>
              </a:rPr>
              <a:t>Link policy to a Funeral Service Contract of a Preferred Provider</a:t>
            </a:r>
          </a:p>
          <a:p>
            <a:pPr marL="0" lvl="1" indent="0">
              <a:spcBef>
                <a:spcPts val="1800"/>
              </a:spcBef>
              <a:buNone/>
            </a:pPr>
            <a:r>
              <a:rPr lang="en-US" dirty="0">
                <a:solidFill>
                  <a:srgbClr val="F18A02"/>
                </a:solidFill>
                <a:latin typeface="Lato" panose="020F0502020204030203" pitchFamily="34" charset="0"/>
                <a:ea typeface="Lato" panose="020F0502020204030203" pitchFamily="34" charset="0"/>
                <a:cs typeface="Lato" panose="020F0502020204030203" pitchFamily="34" charset="0"/>
              </a:rPr>
              <a:t>Great Western Policies</a:t>
            </a:r>
          </a:p>
          <a:p>
            <a:pPr marL="285750" lvl="1">
              <a:spcBef>
                <a:spcPts val="844"/>
              </a:spcBef>
              <a:buClr>
                <a:schemeClr val="accent1"/>
              </a:buClr>
              <a:buFont typeface="Arial" panose="020B0604020202020204" pitchFamily="34" charset="0"/>
              <a:buChar char="•"/>
            </a:pPr>
            <a:r>
              <a:rPr lang="en-US" sz="1800" dirty="0">
                <a:solidFill>
                  <a:schemeClr val="tx1"/>
                </a:solidFill>
                <a:latin typeface="Lato" panose="020F0502020204030203" pitchFamily="34" charset="0"/>
                <a:ea typeface="Lato" panose="020F0502020204030203" pitchFamily="34" charset="0"/>
                <a:cs typeface="Lato" panose="020F0502020204030203" pitchFamily="34" charset="0"/>
              </a:rPr>
              <a:t>Voyage Series</a:t>
            </a:r>
          </a:p>
          <a:p>
            <a:pPr marL="285750" lvl="1">
              <a:spcBef>
                <a:spcPts val="844"/>
              </a:spcBef>
              <a:buClr>
                <a:schemeClr val="accent1"/>
              </a:buClr>
              <a:buFont typeface="Arial" panose="020B0604020202020204" pitchFamily="34" charset="0"/>
              <a:buChar char="•"/>
            </a:pPr>
            <a:r>
              <a:rPr lang="en-US" sz="1800" dirty="0">
                <a:solidFill>
                  <a:schemeClr val="tx1"/>
                </a:solidFill>
                <a:latin typeface="Lato" panose="020F0502020204030203" pitchFamily="34" charset="0"/>
                <a:ea typeface="Lato" panose="020F0502020204030203" pitchFamily="34" charset="0"/>
                <a:cs typeface="Lato" panose="020F0502020204030203" pitchFamily="34" charset="0"/>
              </a:rPr>
              <a:t>Course Series</a:t>
            </a:r>
          </a:p>
        </p:txBody>
      </p:sp>
      <p:sp>
        <p:nvSpPr>
          <p:cNvPr id="4" name="Slide Number Placeholder 3">
            <a:extLst>
              <a:ext uri="{FF2B5EF4-FFF2-40B4-BE49-F238E27FC236}">
                <a16:creationId xmlns:a16="http://schemas.microsoft.com/office/drawing/2014/main" id="{9884EE9B-1D99-E7AF-29F6-4CBA50DC827E}"/>
              </a:ext>
            </a:extLst>
          </p:cNvPr>
          <p:cNvSpPr txBox="1"/>
          <p:nvPr/>
        </p:nvSpPr>
        <p:spPr>
          <a:xfrm>
            <a:off x="3811118" y="6213975"/>
            <a:ext cx="2133600" cy="365125"/>
          </a:xfrm>
          <a:prstGeom prst="rect">
            <a:avLst/>
          </a:prstGeom>
        </p:spPr>
        <p:txBody>
          <a:bodyP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0E217926-F9A9-47FA-B783-F2787BA341FC}" type="slidenum">
              <a:rPr lang="en-US"/>
              <a:t>8</a:t>
            </a:fld>
            <a:endParaRPr lang="en-US" dirty="0"/>
          </a:p>
        </p:txBody>
      </p:sp>
      <p:pic>
        <p:nvPicPr>
          <p:cNvPr id="7" name="Picture 6">
            <a:extLst>
              <a:ext uri="{FF2B5EF4-FFF2-40B4-BE49-F238E27FC236}">
                <a16:creationId xmlns:a16="http://schemas.microsoft.com/office/drawing/2014/main" id="{FE82E5F1-834E-EDB8-279B-96EBA54784B0}"/>
              </a:ext>
            </a:extLst>
          </p:cNvPr>
          <p:cNvPicPr>
            <a:picLocks noChangeAspect="1"/>
          </p:cNvPicPr>
          <p:nvPr/>
        </p:nvPicPr>
        <p:blipFill>
          <a:blip r:embed="rId3"/>
          <a:stretch>
            <a:fillRect/>
          </a:stretch>
        </p:blipFill>
        <p:spPr>
          <a:xfrm>
            <a:off x="581712" y="1957578"/>
            <a:ext cx="4296701" cy="3551682"/>
          </a:xfrm>
          <a:prstGeom prst="rect">
            <a:avLst/>
          </a:prstGeom>
          <a:ln>
            <a:solidFill>
              <a:schemeClr val="tx1"/>
            </a:solidFill>
          </a:ln>
        </p:spPr>
      </p:pic>
      <p:pic>
        <p:nvPicPr>
          <p:cNvPr id="8" name="Picture 2" descr="Great Western Insurance Company">
            <a:extLst>
              <a:ext uri="{FF2B5EF4-FFF2-40B4-BE49-F238E27FC236}">
                <a16:creationId xmlns:a16="http://schemas.microsoft.com/office/drawing/2014/main" id="{701429D5-3E77-B00A-23C0-96834306E8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6" y="5509266"/>
            <a:ext cx="2692893" cy="693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61845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idx="4294967295"/>
          </p:nvPr>
        </p:nvSpPr>
        <p:spPr>
          <a:xfrm>
            <a:off x="690265" y="423950"/>
            <a:ext cx="7763470" cy="1247159"/>
          </a:xfrm>
        </p:spPr>
        <p:txBody>
          <a:bodyPr>
            <a:normAutofit/>
          </a:bodyPr>
          <a:lstStyle/>
          <a:p>
            <a:r>
              <a:rPr lang="en-US" sz="3600" b="1" dirty="0">
                <a:solidFill>
                  <a:schemeClr val="tx1"/>
                </a:solidFill>
              </a:rPr>
              <a:t>GREAT WESTERN</a:t>
            </a:r>
            <a:br>
              <a:rPr lang="en-US" sz="3600" b="1" dirty="0">
                <a:solidFill>
                  <a:schemeClr val="tx1"/>
                </a:solidFill>
              </a:rPr>
            </a:br>
            <a:r>
              <a:rPr lang="en-US" sz="3600" b="1" dirty="0">
                <a:solidFill>
                  <a:schemeClr val="tx1"/>
                </a:solidFill>
              </a:rPr>
              <a:t>VOYAGE SERIES</a:t>
            </a:r>
            <a:endParaRPr lang="en-US" sz="3600" b="1" dirty="0">
              <a:solidFill>
                <a:srgbClr val="F18A02"/>
              </a:solidFill>
            </a:endParaRPr>
          </a:p>
        </p:txBody>
      </p:sp>
      <p:sp>
        <p:nvSpPr>
          <p:cNvPr id="3" name="Content Placeholder 2"/>
          <p:cNvSpPr>
            <a:spLocks noGrp="1" noEditPoints="1"/>
          </p:cNvSpPr>
          <p:nvPr>
            <p:ph idx="4294967295"/>
          </p:nvPr>
        </p:nvSpPr>
        <p:spPr>
          <a:xfrm>
            <a:off x="4572000" y="1851840"/>
            <a:ext cx="4083202" cy="4362137"/>
          </a:xfrm>
        </p:spPr>
        <p:txBody>
          <a:bodyPr>
            <a:noAutofit/>
          </a:bodyPr>
          <a:lstStyle/>
          <a:p>
            <a:pPr marL="0" indent="0">
              <a:buNone/>
            </a:pPr>
            <a:r>
              <a:rPr lang="en-US" sz="2000" dirty="0">
                <a:solidFill>
                  <a:srgbClr val="F18A02"/>
                </a:solidFill>
                <a:latin typeface="Lato" panose="020F0502020204030203" pitchFamily="34" charset="0"/>
              </a:rPr>
              <a:t>Extraordinary Voyage Features</a:t>
            </a:r>
          </a:p>
          <a:p>
            <a:pPr marL="288925" lvl="1">
              <a:spcBef>
                <a:spcPts val="844"/>
              </a:spcBef>
              <a:buClr>
                <a:schemeClr val="accent1"/>
              </a:buClr>
              <a:buFont typeface="Arial" panose="020B0604020202020204" pitchFamily="34" charset="0"/>
              <a:buChar char="•"/>
            </a:pPr>
            <a:r>
              <a:rPr lang="en-US" sz="1800" dirty="0">
                <a:solidFill>
                  <a:schemeClr val="tx1"/>
                </a:solidFill>
                <a:latin typeface="Lato" panose="020F0502020204030203" pitchFamily="34" charset="0"/>
                <a:ea typeface="Lato" panose="020F0502020204030203" pitchFamily="34" charset="0"/>
                <a:cs typeface="Lato" panose="020F0502020204030203" pitchFamily="34" charset="0"/>
              </a:rPr>
              <a:t>Death benefit is total premium paid or face amount plus GWIC growth rate, whichever is greater.</a:t>
            </a:r>
          </a:p>
          <a:p>
            <a:pPr marL="288925" lvl="1">
              <a:spcBef>
                <a:spcPts val="844"/>
              </a:spcBef>
              <a:buClr>
                <a:schemeClr val="accent1"/>
              </a:buClr>
              <a:buFont typeface="Arial" panose="020B0604020202020204" pitchFamily="34" charset="0"/>
              <a:buChar char="•"/>
            </a:pPr>
            <a:r>
              <a:rPr lang="en-US" sz="1800" dirty="0">
                <a:solidFill>
                  <a:schemeClr val="tx1"/>
                </a:solidFill>
                <a:latin typeface="Lato" panose="020F0502020204030203" pitchFamily="34" charset="0"/>
                <a:ea typeface="Lato" panose="020F0502020204030203" pitchFamily="34" charset="0"/>
                <a:cs typeface="Lato" panose="020F0502020204030203" pitchFamily="34" charset="0"/>
              </a:rPr>
              <a:t>Death benefit never less than premiums paid in.</a:t>
            </a:r>
          </a:p>
          <a:p>
            <a:pPr marL="285750" lvl="1">
              <a:spcBef>
                <a:spcPts val="844"/>
              </a:spcBef>
              <a:buClr>
                <a:schemeClr val="accent1"/>
              </a:buClr>
              <a:buFont typeface="Arial" panose="020B0604020202020204" pitchFamily="34" charset="0"/>
              <a:buChar char="•"/>
            </a:pPr>
            <a:r>
              <a:rPr lang="en-US" sz="1800" dirty="0">
                <a:solidFill>
                  <a:schemeClr val="tx1"/>
                </a:solidFill>
                <a:latin typeface="Lato" panose="020F0502020204030203" pitchFamily="34" charset="0"/>
                <a:ea typeface="Lato" panose="020F0502020204030203" pitchFamily="34" charset="0"/>
                <a:cs typeface="Lato" panose="020F0502020204030203" pitchFamily="34" charset="0"/>
              </a:rPr>
              <a:t>Offered in Single Premium, 1-year, 3-year, 5-year, and 10-year plans.</a:t>
            </a:r>
          </a:p>
          <a:p>
            <a:pPr marL="285750" lvl="1">
              <a:spcBef>
                <a:spcPts val="844"/>
              </a:spcBef>
              <a:buClr>
                <a:schemeClr val="accent1"/>
              </a:buClr>
              <a:buFont typeface="Arial" panose="020B0604020202020204" pitchFamily="34" charset="0"/>
              <a:buChar char="•"/>
            </a:pPr>
            <a:r>
              <a:rPr lang="en-US" sz="1800" dirty="0">
                <a:solidFill>
                  <a:schemeClr val="tx1"/>
                </a:solidFill>
                <a:latin typeface="Lato" panose="020F0502020204030203" pitchFamily="34" charset="0"/>
                <a:ea typeface="Lato" panose="020F0502020204030203" pitchFamily="34" charset="0"/>
                <a:cs typeface="Lato" panose="020F0502020204030203" pitchFamily="34" charset="0"/>
              </a:rPr>
              <a:t>Two simple health questions to qualify for first-day coverage.</a:t>
            </a:r>
          </a:p>
          <a:p>
            <a:pPr marL="285750" lvl="1">
              <a:spcBef>
                <a:spcPts val="844"/>
              </a:spcBef>
              <a:buClr>
                <a:schemeClr val="accent1"/>
              </a:buClr>
              <a:buFont typeface="Arial" panose="020B0604020202020204" pitchFamily="34" charset="0"/>
              <a:buChar char="•"/>
            </a:pPr>
            <a:r>
              <a:rPr lang="en-US" sz="1800" dirty="0">
                <a:solidFill>
                  <a:schemeClr val="tx1"/>
                </a:solidFill>
                <a:latin typeface="Lato" panose="020F0502020204030203" pitchFamily="34" charset="0"/>
                <a:ea typeface="Lato" panose="020F0502020204030203" pitchFamily="34" charset="0"/>
                <a:cs typeface="Lato" panose="020F0502020204030203" pitchFamily="34" charset="0"/>
              </a:rPr>
              <a:t>Due to excellent return of premium   there may be extra money for other final expenses.</a:t>
            </a:r>
          </a:p>
        </p:txBody>
      </p:sp>
      <p:sp>
        <p:nvSpPr>
          <p:cNvPr id="4" name="Slide Number Placeholder 3">
            <a:extLst>
              <a:ext uri="{FF2B5EF4-FFF2-40B4-BE49-F238E27FC236}">
                <a16:creationId xmlns:a16="http://schemas.microsoft.com/office/drawing/2014/main" id="{9884EE9B-1D99-E7AF-29F6-4CBA50DC827E}"/>
              </a:ext>
            </a:extLst>
          </p:cNvPr>
          <p:cNvSpPr txBox="1"/>
          <p:nvPr/>
        </p:nvSpPr>
        <p:spPr>
          <a:xfrm>
            <a:off x="3811118" y="6213975"/>
            <a:ext cx="2133600" cy="365125"/>
          </a:xfrm>
          <a:prstGeom prst="rect">
            <a:avLst/>
          </a:prstGeom>
        </p:spPr>
        <p:txBody>
          <a:bodyP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0E217926-F9A9-47FA-B783-F2787BA341FC}" type="slidenum">
              <a:rPr lang="en-US"/>
              <a:t>9</a:t>
            </a:fld>
            <a:endParaRPr lang="en-US" dirty="0"/>
          </a:p>
        </p:txBody>
      </p:sp>
      <p:pic>
        <p:nvPicPr>
          <p:cNvPr id="6" name="Picture 5">
            <a:extLst>
              <a:ext uri="{FF2B5EF4-FFF2-40B4-BE49-F238E27FC236}">
                <a16:creationId xmlns:a16="http://schemas.microsoft.com/office/drawing/2014/main" id="{F811F5C7-6BA6-B84A-C1CE-7E401D9C98D0}"/>
              </a:ext>
            </a:extLst>
          </p:cNvPr>
          <p:cNvPicPr>
            <a:picLocks noChangeAspect="1"/>
          </p:cNvPicPr>
          <p:nvPr/>
        </p:nvPicPr>
        <p:blipFill>
          <a:blip r:embed="rId3"/>
          <a:stretch>
            <a:fillRect/>
          </a:stretch>
        </p:blipFill>
        <p:spPr>
          <a:xfrm>
            <a:off x="822967" y="1821354"/>
            <a:ext cx="3218971" cy="4211888"/>
          </a:xfrm>
          <a:prstGeom prst="rect">
            <a:avLst/>
          </a:prstGeom>
          <a:ln>
            <a:solidFill>
              <a:schemeClr val="tx1"/>
            </a:solidFill>
          </a:ln>
        </p:spPr>
      </p:pic>
    </p:spTree>
    <p:extLst>
      <p:ext uri="{BB962C8B-B14F-4D97-AF65-F5344CB8AC3E}">
        <p14:creationId xmlns:p14="http://schemas.microsoft.com/office/powerpoint/2010/main" val="36469563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28508</TotalTime>
  <Words>2364</Words>
  <Application>Microsoft Office PowerPoint</Application>
  <PresentationFormat>On-screen Show (4:3)</PresentationFormat>
  <Paragraphs>167</Paragraphs>
  <Slides>23</Slides>
  <Notes>23</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Lato</vt:lpstr>
      <vt:lpstr>Lato Heavy</vt:lpstr>
      <vt:lpstr>Lato Medium</vt:lpstr>
      <vt:lpstr>Lora</vt:lpstr>
      <vt:lpstr>Office Theme</vt:lpstr>
      <vt:lpstr>a partnership serving families The Funeralwise Network of  Planning Specialists and Preferred Providers</vt:lpstr>
      <vt:lpstr>A unique, multi-dimensional enterprise providing end-of-life resources</vt:lpstr>
      <vt:lpstr>OUR VALUE PROPOSITION</vt:lpstr>
      <vt:lpstr>THE GO-TO SOURCE FOR FREE, UNBIASED, AND INDEPENDENT FUNERAL-RELATED INFORMATION</vt:lpstr>
      <vt:lpstr>WE BRING TOGETHER CONSUMERS AND THE FUNERAL INDUSTRY</vt:lpstr>
      <vt:lpstr>INDUSTRY LEADING FUNERAL PLANNING SOLUTIONS</vt:lpstr>
      <vt:lpstr>THE FUNERALWISE NETWORK OF PLANNING SPECIALISTS</vt:lpstr>
      <vt:lpstr>GREAT WESTERN PRENEED INSURANCE</vt:lpstr>
      <vt:lpstr>GREAT WESTERN VOYAGE SERIES</vt:lpstr>
      <vt:lpstr>THE PREFERRED PROVIDER NETWORK</vt:lpstr>
      <vt:lpstr>PREFERRED PROVIDER DETAILS</vt:lpstr>
      <vt:lpstr>FUNERAL HOME MARKETING</vt:lpstr>
      <vt:lpstr>LEAD AND SALES GENERATION</vt:lpstr>
      <vt:lpstr>ARRANGEMENT DATA CAPTURE</vt:lpstr>
      <vt:lpstr>CAPTURE IN-PERSON ATTENDEES</vt:lpstr>
      <vt:lpstr>CAPTURE VIDEO STREAMING ATTENDEES</vt:lpstr>
      <vt:lpstr>ONLINE CHAT SERVICE</vt:lpstr>
      <vt:lpstr>SOCIAL MEDIA MARKETING</vt:lpstr>
      <vt:lpstr>GEO LOCATION MARKETING</vt:lpstr>
      <vt:lpstr>DIGITAL ADVERTISING</vt:lpstr>
      <vt:lpstr>LOCAL MARKETING BY LOCALIQ</vt:lpstr>
      <vt:lpstr>CUSTOMER RELATIONSHIP MANAGEMENT SYSTEM</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partnership serving families</dc:title>
  <dc:creator>Molly Gorny</dc:creator>
  <cp:lastModifiedBy>Rick Paskin</cp:lastModifiedBy>
  <cp:revision>249</cp:revision>
  <cp:lastPrinted>2022-06-23T14:35:01Z</cp:lastPrinted>
  <dcterms:created xsi:type="dcterms:W3CDTF">2020-05-14T13:54:26Z</dcterms:created>
  <dcterms:modified xsi:type="dcterms:W3CDTF">2022-12-24T00:54:51Z</dcterms:modified>
</cp:coreProperties>
</file>

<file path=userCustomization/customUI.xml><?xml version="1.0" encoding="utf-8"?>
<mso:customUI xmlns:mso="http://schemas.microsoft.com/office/2006/01/customui">
  <mso:ribbon>
    <mso:qat>
      <mso:documentControls>
        <mso:control idQ="mso:ObjectSizeAndPositionDialog" visible="true"/>
      </mso:documentControls>
    </mso:qat>
  </mso:ribbon>
</mso:customUI>
</file>